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5125700" cy="8509000"/>
  <p:notesSz cx="15125700" cy="8509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624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554788" cy="4270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8567738" y="0"/>
            <a:ext cx="6554787" cy="4270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CAE9D7-1826-4F47-9DDA-A2AA0AE756A3}" type="datetimeFigureOut">
              <a:rPr lang="uk-UA" smtClean="0"/>
              <a:t>27.11.2023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5010150" y="1063625"/>
            <a:ext cx="5105400" cy="2871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1512888" y="4095750"/>
            <a:ext cx="12099925" cy="33496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081963"/>
            <a:ext cx="6554788" cy="4270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8567738" y="8081963"/>
            <a:ext cx="6554787" cy="4270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53A3F-2621-4AD6-AD56-DA484DE8AE8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3412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8053A3F-2621-4AD6-AD56-DA484DE8AE82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4881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34427" y="2637790"/>
            <a:ext cx="12856845" cy="1786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231F20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268855" y="4765040"/>
            <a:ext cx="10587990" cy="2127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231F20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231F20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244598" y="2027034"/>
            <a:ext cx="4249420" cy="5146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231F20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789735" y="1957070"/>
            <a:ext cx="6579679" cy="56159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231F20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2996" y="645678"/>
            <a:ext cx="8167370" cy="482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231F20"/>
                </a:solidFill>
                <a:latin typeface="Segoe UI"/>
                <a:cs typeface="Segoe U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56285" y="1957070"/>
            <a:ext cx="13613130" cy="56159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142738" y="7913370"/>
            <a:ext cx="4840224" cy="425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56285" y="7913370"/>
            <a:ext cx="3478911" cy="425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11/27/2023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890504" y="7913370"/>
            <a:ext cx="3478911" cy="425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‹№›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4362963" y="63"/>
            <a:ext cx="757555" cy="8505190"/>
            <a:chOff x="14362963" y="63"/>
            <a:chExt cx="757555" cy="8505190"/>
          </a:xfrm>
        </p:grpSpPr>
        <p:sp>
          <p:nvSpPr>
            <p:cNvPr id="3" name="object 3"/>
            <p:cNvSpPr/>
            <p:nvPr/>
          </p:nvSpPr>
          <p:spPr>
            <a:xfrm>
              <a:off x="14362963" y="63"/>
              <a:ext cx="757555" cy="8505190"/>
            </a:xfrm>
            <a:custGeom>
              <a:avLst/>
              <a:gdLst/>
              <a:ahLst/>
              <a:cxnLst/>
              <a:rect l="l" t="t" r="r" b="b"/>
              <a:pathLst>
                <a:path w="757555" h="8505190">
                  <a:moveTo>
                    <a:pt x="757046" y="0"/>
                  </a:moveTo>
                  <a:lnTo>
                    <a:pt x="0" y="0"/>
                  </a:lnTo>
                  <a:lnTo>
                    <a:pt x="0" y="8504936"/>
                  </a:lnTo>
                  <a:lnTo>
                    <a:pt x="757046" y="8504936"/>
                  </a:lnTo>
                  <a:lnTo>
                    <a:pt x="757046" y="0"/>
                  </a:lnTo>
                  <a:close/>
                </a:path>
              </a:pathLst>
            </a:custGeom>
            <a:solidFill>
              <a:srgbClr val="FED3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528788" y="914501"/>
              <a:ext cx="425450" cy="201930"/>
            </a:xfrm>
            <a:custGeom>
              <a:avLst/>
              <a:gdLst/>
              <a:ahLst/>
              <a:cxnLst/>
              <a:rect l="l" t="t" r="r" b="b"/>
              <a:pathLst>
                <a:path w="425450" h="201930">
                  <a:moveTo>
                    <a:pt x="200507" y="183654"/>
                  </a:moveTo>
                  <a:lnTo>
                    <a:pt x="0" y="183654"/>
                  </a:lnTo>
                  <a:lnTo>
                    <a:pt x="0" y="201498"/>
                  </a:lnTo>
                  <a:lnTo>
                    <a:pt x="200507" y="201498"/>
                  </a:lnTo>
                  <a:lnTo>
                    <a:pt x="200507" y="183654"/>
                  </a:lnTo>
                  <a:close/>
                </a:path>
                <a:path w="425450" h="201930">
                  <a:moveTo>
                    <a:pt x="200507" y="137744"/>
                  </a:moveTo>
                  <a:lnTo>
                    <a:pt x="0" y="137744"/>
                  </a:lnTo>
                  <a:lnTo>
                    <a:pt x="0" y="155587"/>
                  </a:lnTo>
                  <a:lnTo>
                    <a:pt x="200507" y="155587"/>
                  </a:lnTo>
                  <a:lnTo>
                    <a:pt x="200507" y="137744"/>
                  </a:lnTo>
                  <a:close/>
                </a:path>
                <a:path w="425450" h="201930">
                  <a:moveTo>
                    <a:pt x="200507" y="91833"/>
                  </a:moveTo>
                  <a:lnTo>
                    <a:pt x="0" y="91833"/>
                  </a:lnTo>
                  <a:lnTo>
                    <a:pt x="0" y="109677"/>
                  </a:lnTo>
                  <a:lnTo>
                    <a:pt x="200507" y="109677"/>
                  </a:lnTo>
                  <a:lnTo>
                    <a:pt x="200507" y="91833"/>
                  </a:lnTo>
                  <a:close/>
                </a:path>
                <a:path w="425450" h="201930">
                  <a:moveTo>
                    <a:pt x="200507" y="45935"/>
                  </a:moveTo>
                  <a:lnTo>
                    <a:pt x="0" y="45935"/>
                  </a:lnTo>
                  <a:lnTo>
                    <a:pt x="0" y="63766"/>
                  </a:lnTo>
                  <a:lnTo>
                    <a:pt x="200507" y="63766"/>
                  </a:lnTo>
                  <a:lnTo>
                    <a:pt x="200507" y="45935"/>
                  </a:lnTo>
                  <a:close/>
                </a:path>
                <a:path w="425450" h="201930">
                  <a:moveTo>
                    <a:pt x="200507" y="0"/>
                  </a:moveTo>
                  <a:lnTo>
                    <a:pt x="0" y="0"/>
                  </a:lnTo>
                  <a:lnTo>
                    <a:pt x="0" y="17843"/>
                  </a:lnTo>
                  <a:lnTo>
                    <a:pt x="200507" y="17843"/>
                  </a:lnTo>
                  <a:lnTo>
                    <a:pt x="200507" y="0"/>
                  </a:lnTo>
                  <a:close/>
                </a:path>
                <a:path w="425450" h="201930">
                  <a:moveTo>
                    <a:pt x="242608" y="0"/>
                  </a:moveTo>
                  <a:lnTo>
                    <a:pt x="224866" y="0"/>
                  </a:lnTo>
                  <a:lnTo>
                    <a:pt x="224866" y="201498"/>
                  </a:lnTo>
                  <a:lnTo>
                    <a:pt x="242608" y="201498"/>
                  </a:lnTo>
                  <a:lnTo>
                    <a:pt x="242608" y="0"/>
                  </a:lnTo>
                  <a:close/>
                </a:path>
                <a:path w="425450" h="201930">
                  <a:moveTo>
                    <a:pt x="288290" y="0"/>
                  </a:moveTo>
                  <a:lnTo>
                    <a:pt x="270548" y="0"/>
                  </a:lnTo>
                  <a:lnTo>
                    <a:pt x="270548" y="201498"/>
                  </a:lnTo>
                  <a:lnTo>
                    <a:pt x="288290" y="201498"/>
                  </a:lnTo>
                  <a:lnTo>
                    <a:pt x="288290" y="0"/>
                  </a:lnTo>
                  <a:close/>
                </a:path>
                <a:path w="425450" h="201930">
                  <a:moveTo>
                    <a:pt x="333971" y="0"/>
                  </a:moveTo>
                  <a:lnTo>
                    <a:pt x="316230" y="0"/>
                  </a:lnTo>
                  <a:lnTo>
                    <a:pt x="316230" y="201498"/>
                  </a:lnTo>
                  <a:lnTo>
                    <a:pt x="333971" y="201498"/>
                  </a:lnTo>
                  <a:lnTo>
                    <a:pt x="333971" y="0"/>
                  </a:lnTo>
                  <a:close/>
                </a:path>
                <a:path w="425450" h="201930">
                  <a:moveTo>
                    <a:pt x="379679" y="0"/>
                  </a:moveTo>
                  <a:lnTo>
                    <a:pt x="361924" y="0"/>
                  </a:lnTo>
                  <a:lnTo>
                    <a:pt x="361924" y="201498"/>
                  </a:lnTo>
                  <a:lnTo>
                    <a:pt x="379679" y="201498"/>
                  </a:lnTo>
                  <a:lnTo>
                    <a:pt x="379679" y="0"/>
                  </a:lnTo>
                  <a:close/>
                </a:path>
                <a:path w="425450" h="201930">
                  <a:moveTo>
                    <a:pt x="425361" y="0"/>
                  </a:moveTo>
                  <a:lnTo>
                    <a:pt x="407606" y="0"/>
                  </a:lnTo>
                  <a:lnTo>
                    <a:pt x="407606" y="201498"/>
                  </a:lnTo>
                  <a:lnTo>
                    <a:pt x="425361" y="201498"/>
                  </a:lnTo>
                  <a:lnTo>
                    <a:pt x="42536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28800" y="1138364"/>
              <a:ext cx="425450" cy="201930"/>
            </a:xfrm>
            <a:custGeom>
              <a:avLst/>
              <a:gdLst/>
              <a:ahLst/>
              <a:cxnLst/>
              <a:rect l="l" t="t" r="r" b="b"/>
              <a:pathLst>
                <a:path w="425450" h="201930">
                  <a:moveTo>
                    <a:pt x="17754" y="0"/>
                  </a:moveTo>
                  <a:lnTo>
                    <a:pt x="0" y="0"/>
                  </a:lnTo>
                  <a:lnTo>
                    <a:pt x="0" y="201498"/>
                  </a:lnTo>
                  <a:lnTo>
                    <a:pt x="17754" y="201498"/>
                  </a:lnTo>
                  <a:lnTo>
                    <a:pt x="17754" y="0"/>
                  </a:lnTo>
                  <a:close/>
                </a:path>
                <a:path w="425450" h="201930">
                  <a:moveTo>
                    <a:pt x="63436" y="0"/>
                  </a:moveTo>
                  <a:lnTo>
                    <a:pt x="45681" y="0"/>
                  </a:lnTo>
                  <a:lnTo>
                    <a:pt x="45681" y="201498"/>
                  </a:lnTo>
                  <a:lnTo>
                    <a:pt x="63436" y="201498"/>
                  </a:lnTo>
                  <a:lnTo>
                    <a:pt x="63436" y="0"/>
                  </a:lnTo>
                  <a:close/>
                </a:path>
                <a:path w="425450" h="201930">
                  <a:moveTo>
                    <a:pt x="109131" y="0"/>
                  </a:moveTo>
                  <a:lnTo>
                    <a:pt x="91376" y="0"/>
                  </a:lnTo>
                  <a:lnTo>
                    <a:pt x="91376" y="201498"/>
                  </a:lnTo>
                  <a:lnTo>
                    <a:pt x="109131" y="201498"/>
                  </a:lnTo>
                  <a:lnTo>
                    <a:pt x="109131" y="0"/>
                  </a:lnTo>
                  <a:close/>
                </a:path>
                <a:path w="425450" h="201930">
                  <a:moveTo>
                    <a:pt x="154813" y="0"/>
                  </a:moveTo>
                  <a:lnTo>
                    <a:pt x="137058" y="0"/>
                  </a:lnTo>
                  <a:lnTo>
                    <a:pt x="137058" y="201498"/>
                  </a:lnTo>
                  <a:lnTo>
                    <a:pt x="154813" y="201498"/>
                  </a:lnTo>
                  <a:lnTo>
                    <a:pt x="154813" y="0"/>
                  </a:lnTo>
                  <a:close/>
                </a:path>
                <a:path w="425450" h="201930">
                  <a:moveTo>
                    <a:pt x="200494" y="0"/>
                  </a:moveTo>
                  <a:lnTo>
                    <a:pt x="182740" y="0"/>
                  </a:lnTo>
                  <a:lnTo>
                    <a:pt x="182740" y="201498"/>
                  </a:lnTo>
                  <a:lnTo>
                    <a:pt x="200494" y="201498"/>
                  </a:lnTo>
                  <a:lnTo>
                    <a:pt x="200494" y="0"/>
                  </a:lnTo>
                  <a:close/>
                </a:path>
                <a:path w="425450" h="201930">
                  <a:moveTo>
                    <a:pt x="425348" y="183654"/>
                  </a:moveTo>
                  <a:lnTo>
                    <a:pt x="224853" y="183654"/>
                  </a:lnTo>
                  <a:lnTo>
                    <a:pt x="224853" y="201498"/>
                  </a:lnTo>
                  <a:lnTo>
                    <a:pt x="425348" y="201498"/>
                  </a:lnTo>
                  <a:lnTo>
                    <a:pt x="425348" y="183654"/>
                  </a:lnTo>
                  <a:close/>
                </a:path>
                <a:path w="425450" h="201930">
                  <a:moveTo>
                    <a:pt x="425348" y="137731"/>
                  </a:moveTo>
                  <a:lnTo>
                    <a:pt x="224853" y="137731"/>
                  </a:lnTo>
                  <a:lnTo>
                    <a:pt x="224853" y="155575"/>
                  </a:lnTo>
                  <a:lnTo>
                    <a:pt x="425348" y="155575"/>
                  </a:lnTo>
                  <a:lnTo>
                    <a:pt x="425348" y="137731"/>
                  </a:lnTo>
                  <a:close/>
                </a:path>
                <a:path w="425450" h="201930">
                  <a:moveTo>
                    <a:pt x="425348" y="91821"/>
                  </a:moveTo>
                  <a:lnTo>
                    <a:pt x="224853" y="91821"/>
                  </a:lnTo>
                  <a:lnTo>
                    <a:pt x="224853" y="109664"/>
                  </a:lnTo>
                  <a:lnTo>
                    <a:pt x="425348" y="109664"/>
                  </a:lnTo>
                  <a:lnTo>
                    <a:pt x="425348" y="91821"/>
                  </a:lnTo>
                  <a:close/>
                </a:path>
                <a:path w="425450" h="201930">
                  <a:moveTo>
                    <a:pt x="425348" y="45910"/>
                  </a:moveTo>
                  <a:lnTo>
                    <a:pt x="224853" y="45910"/>
                  </a:lnTo>
                  <a:lnTo>
                    <a:pt x="224853" y="63754"/>
                  </a:lnTo>
                  <a:lnTo>
                    <a:pt x="425348" y="63754"/>
                  </a:lnTo>
                  <a:lnTo>
                    <a:pt x="425348" y="45910"/>
                  </a:lnTo>
                  <a:close/>
                </a:path>
                <a:path w="425450" h="201930">
                  <a:moveTo>
                    <a:pt x="425348" y="0"/>
                  </a:moveTo>
                  <a:lnTo>
                    <a:pt x="224853" y="0"/>
                  </a:lnTo>
                  <a:lnTo>
                    <a:pt x="224853" y="17843"/>
                  </a:lnTo>
                  <a:lnTo>
                    <a:pt x="425348" y="17843"/>
                  </a:lnTo>
                  <a:lnTo>
                    <a:pt x="425348" y="0"/>
                  </a:lnTo>
                  <a:close/>
                </a:path>
              </a:pathLst>
            </a:custGeom>
            <a:solidFill>
              <a:srgbClr val="9D9F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882996" y="645678"/>
            <a:ext cx="1183068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dirty="0"/>
              <a:t>ЧИ</a:t>
            </a:r>
            <a:r>
              <a:rPr spc="160" dirty="0"/>
              <a:t> </a:t>
            </a:r>
            <a:r>
              <a:rPr spc="50" dirty="0"/>
              <a:t>ВІДПОВІДАЄ</a:t>
            </a:r>
            <a:r>
              <a:rPr spc="175" dirty="0"/>
              <a:t> </a:t>
            </a:r>
            <a:r>
              <a:rPr spc="65" dirty="0"/>
              <a:t>СИСТЕМА</a:t>
            </a:r>
            <a:r>
              <a:rPr spc="175" dirty="0"/>
              <a:t> </a:t>
            </a:r>
            <a:r>
              <a:rPr dirty="0"/>
              <a:t>ОРГАНІВ</a:t>
            </a:r>
            <a:r>
              <a:rPr spc="170" dirty="0"/>
              <a:t> </a:t>
            </a:r>
            <a:r>
              <a:rPr spc="80" dirty="0"/>
              <a:t>ВЛАДИ</a:t>
            </a:r>
            <a:r>
              <a:rPr spc="175" dirty="0"/>
              <a:t> </a:t>
            </a:r>
            <a:r>
              <a:rPr spc="60" dirty="0"/>
              <a:t>АКТУАЛЬНОМУ </a:t>
            </a:r>
            <a:r>
              <a:rPr spc="50" dirty="0"/>
              <a:t>АДМІНІСТРАТИВНО</a:t>
            </a:r>
            <a:r>
              <a:rPr sz="4500" spc="75" baseline="2777" dirty="0"/>
              <a:t>-</a:t>
            </a:r>
            <a:r>
              <a:rPr sz="3000" spc="70" dirty="0"/>
              <a:t>ТЕРИТОРІАЛЬНОМУ</a:t>
            </a:r>
            <a:r>
              <a:rPr sz="3000" spc="170" dirty="0"/>
              <a:t> </a:t>
            </a:r>
            <a:r>
              <a:rPr sz="3000" spc="50" dirty="0"/>
              <a:t>УСТРОЮ?</a:t>
            </a:r>
            <a:endParaRPr sz="3000"/>
          </a:p>
        </p:txBody>
      </p:sp>
      <p:sp>
        <p:nvSpPr>
          <p:cNvPr id="7" name="object 7"/>
          <p:cNvSpPr txBox="1"/>
          <p:nvPr/>
        </p:nvSpPr>
        <p:spPr>
          <a:xfrm>
            <a:off x="881656" y="1747902"/>
            <a:ext cx="677545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55" dirty="0">
                <a:solidFill>
                  <a:srgbClr val="231F20"/>
                </a:solidFill>
                <a:latin typeface="Segoe UI"/>
                <a:cs typeface="Segoe UI"/>
              </a:rPr>
              <a:t>РЕЗУЛЬТАТИ</a:t>
            </a:r>
            <a:r>
              <a:rPr sz="2400" spc="10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2400" spc="55" dirty="0">
                <a:solidFill>
                  <a:srgbClr val="231F20"/>
                </a:solidFill>
                <a:latin typeface="Segoe UI"/>
                <a:cs typeface="Segoe UI"/>
              </a:rPr>
              <a:t>АНАЛІТИЧНОГО</a:t>
            </a:r>
            <a:r>
              <a:rPr sz="2400" spc="1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2400" spc="55" dirty="0">
                <a:solidFill>
                  <a:srgbClr val="231F20"/>
                </a:solidFill>
                <a:latin typeface="Segoe UI"/>
                <a:cs typeface="Segoe UI"/>
              </a:rPr>
              <a:t>ДОСЛІДЖЕННЯ</a:t>
            </a:r>
            <a:endParaRPr sz="2400" dirty="0">
              <a:latin typeface="Segoe UI"/>
              <a:cs typeface="Segoe U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889000" y="2529293"/>
            <a:ext cx="5373370" cy="546100"/>
          </a:xfrm>
          <a:custGeom>
            <a:avLst/>
            <a:gdLst/>
            <a:ahLst/>
            <a:cxnLst/>
            <a:rect l="l" t="t" r="r" b="b"/>
            <a:pathLst>
              <a:path w="5373370" h="546100">
                <a:moveTo>
                  <a:pt x="5372747" y="0"/>
                </a:moveTo>
                <a:lnTo>
                  <a:pt x="0" y="0"/>
                </a:lnTo>
                <a:lnTo>
                  <a:pt x="0" y="546100"/>
                </a:lnTo>
                <a:lnTo>
                  <a:pt x="5372747" y="546100"/>
                </a:lnTo>
                <a:lnTo>
                  <a:pt x="5372747" y="0"/>
                </a:lnTo>
                <a:close/>
              </a:path>
            </a:pathLst>
          </a:custGeom>
          <a:solidFill>
            <a:srgbClr val="FED3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870471" y="2538497"/>
            <a:ext cx="315976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231F20"/>
                </a:solidFill>
                <a:latin typeface="Segoe UI"/>
                <a:cs typeface="Segoe UI"/>
              </a:rPr>
              <a:t>ЗМІНИ</a:t>
            </a:r>
            <a:r>
              <a:rPr sz="1600" b="1" spc="1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dirty="0">
                <a:solidFill>
                  <a:srgbClr val="231F20"/>
                </a:solidFill>
                <a:latin typeface="Segoe UI"/>
                <a:cs typeface="Segoe UI"/>
              </a:rPr>
              <a:t>В</a:t>
            </a:r>
            <a:r>
              <a:rPr sz="1600" b="1" spc="1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Segoe UI"/>
                <a:cs typeface="Segoe UI"/>
              </a:rPr>
              <a:t>АДМІНІСТРАТИВНО</a:t>
            </a:r>
            <a:r>
              <a:rPr sz="2400" b="1" spc="-15" baseline="3472" dirty="0">
                <a:solidFill>
                  <a:srgbClr val="231F20"/>
                </a:solidFill>
                <a:latin typeface="Segoe UI"/>
                <a:cs typeface="Segoe UI"/>
              </a:rPr>
              <a:t>- </a:t>
            </a:r>
            <a:r>
              <a:rPr sz="1600" b="1" spc="10" dirty="0">
                <a:solidFill>
                  <a:srgbClr val="231F20"/>
                </a:solidFill>
                <a:latin typeface="Segoe UI"/>
                <a:cs typeface="Segoe UI"/>
              </a:rPr>
              <a:t>ТЕРИТОРІАЛЬНОМУ</a:t>
            </a:r>
            <a:r>
              <a:rPr sz="1600" b="1" spc="459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Segoe UI"/>
                <a:cs typeface="Segoe UI"/>
              </a:rPr>
              <a:t>УСТРОЇ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7680973" y="2529293"/>
            <a:ext cx="5544820" cy="546100"/>
          </a:xfrm>
          <a:custGeom>
            <a:avLst/>
            <a:gdLst/>
            <a:ahLst/>
            <a:cxnLst/>
            <a:rect l="l" t="t" r="r" b="b"/>
            <a:pathLst>
              <a:path w="5544819" h="546100">
                <a:moveTo>
                  <a:pt x="5544807" y="0"/>
                </a:moveTo>
                <a:lnTo>
                  <a:pt x="0" y="0"/>
                </a:lnTo>
                <a:lnTo>
                  <a:pt x="0" y="546100"/>
                </a:lnTo>
                <a:lnTo>
                  <a:pt x="5544807" y="546100"/>
                </a:lnTo>
                <a:lnTo>
                  <a:pt x="5544807" y="0"/>
                </a:lnTo>
                <a:close/>
              </a:path>
            </a:pathLst>
          </a:custGeom>
          <a:solidFill>
            <a:srgbClr val="0B293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7680973" y="2529293"/>
            <a:ext cx="5544820" cy="546100"/>
          </a:xfrm>
          <a:prstGeom prst="rect">
            <a:avLst/>
          </a:prstGeom>
        </p:spPr>
        <p:txBody>
          <a:bodyPr vert="horz" wrap="square" lIns="0" tIns="21590" rIns="0" bIns="0" rtlCol="0">
            <a:spAutoFit/>
          </a:bodyPr>
          <a:lstStyle/>
          <a:p>
            <a:pPr marL="993775" marR="657225">
              <a:lnSpc>
                <a:spcPct val="100000"/>
              </a:lnSpc>
              <a:spcBef>
                <a:spcPts val="170"/>
              </a:spcBef>
            </a:pPr>
            <a:r>
              <a:rPr sz="1600" b="1" dirty="0">
                <a:solidFill>
                  <a:srgbClr val="FFFFFF"/>
                </a:solidFill>
                <a:latin typeface="Segoe UI"/>
                <a:cs typeface="Segoe UI"/>
              </a:rPr>
              <a:t>РЕКОМЕНДАЦІЇ</a:t>
            </a:r>
            <a:r>
              <a:rPr sz="1600" b="1" spc="49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Segoe UI"/>
                <a:cs typeface="Segoe UI"/>
              </a:rPr>
              <a:t>ЩОДО </a:t>
            </a:r>
            <a:r>
              <a:rPr sz="1600" b="1" spc="50" dirty="0">
                <a:solidFill>
                  <a:srgbClr val="FFFFFF"/>
                </a:solidFill>
                <a:latin typeface="Segoe UI"/>
                <a:cs typeface="Segoe UI"/>
              </a:rPr>
              <a:t>ВДОСКОНАЛЕННЯ</a:t>
            </a:r>
            <a:r>
              <a:rPr sz="1600" b="1" spc="6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Segoe UI"/>
                <a:cs typeface="Segoe UI"/>
              </a:rPr>
              <a:t>ЗАКОНОДАВСТВА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89177" y="2332507"/>
            <a:ext cx="590550" cy="663575"/>
          </a:xfrm>
          <a:custGeom>
            <a:avLst/>
            <a:gdLst/>
            <a:ahLst/>
            <a:cxnLst/>
            <a:rect l="l" t="t" r="r" b="b"/>
            <a:pathLst>
              <a:path w="590550" h="663575">
                <a:moveTo>
                  <a:pt x="185851" y="482028"/>
                </a:moveTo>
                <a:lnTo>
                  <a:pt x="185699" y="475373"/>
                </a:lnTo>
                <a:lnTo>
                  <a:pt x="173202" y="472300"/>
                </a:lnTo>
                <a:lnTo>
                  <a:pt x="170434" y="466890"/>
                </a:lnTo>
                <a:lnTo>
                  <a:pt x="170853" y="461365"/>
                </a:lnTo>
                <a:lnTo>
                  <a:pt x="174739" y="458520"/>
                </a:lnTo>
                <a:lnTo>
                  <a:pt x="175983" y="457847"/>
                </a:lnTo>
                <a:lnTo>
                  <a:pt x="179273" y="456057"/>
                </a:lnTo>
                <a:lnTo>
                  <a:pt x="182168" y="457441"/>
                </a:lnTo>
                <a:lnTo>
                  <a:pt x="185216" y="457898"/>
                </a:lnTo>
                <a:lnTo>
                  <a:pt x="185381" y="456057"/>
                </a:lnTo>
                <a:lnTo>
                  <a:pt x="185572" y="454888"/>
                </a:lnTo>
                <a:lnTo>
                  <a:pt x="185597" y="431774"/>
                </a:lnTo>
                <a:lnTo>
                  <a:pt x="185572" y="357936"/>
                </a:lnTo>
                <a:lnTo>
                  <a:pt x="185458" y="322605"/>
                </a:lnTo>
                <a:lnTo>
                  <a:pt x="183997" y="318985"/>
                </a:lnTo>
                <a:lnTo>
                  <a:pt x="141300" y="227634"/>
                </a:lnTo>
                <a:lnTo>
                  <a:pt x="141300" y="445935"/>
                </a:lnTo>
                <a:lnTo>
                  <a:pt x="138061" y="456806"/>
                </a:lnTo>
                <a:lnTo>
                  <a:pt x="133985" y="457847"/>
                </a:lnTo>
                <a:lnTo>
                  <a:pt x="106603" y="452983"/>
                </a:lnTo>
                <a:lnTo>
                  <a:pt x="79400" y="448437"/>
                </a:lnTo>
                <a:lnTo>
                  <a:pt x="76631" y="445604"/>
                </a:lnTo>
                <a:lnTo>
                  <a:pt x="76923" y="439077"/>
                </a:lnTo>
                <a:lnTo>
                  <a:pt x="77089" y="435114"/>
                </a:lnTo>
                <a:lnTo>
                  <a:pt x="80391" y="432739"/>
                </a:lnTo>
                <a:lnTo>
                  <a:pt x="87604" y="432549"/>
                </a:lnTo>
                <a:lnTo>
                  <a:pt x="89789" y="432816"/>
                </a:lnTo>
                <a:lnTo>
                  <a:pt x="91960" y="432943"/>
                </a:lnTo>
                <a:lnTo>
                  <a:pt x="92049" y="432549"/>
                </a:lnTo>
                <a:lnTo>
                  <a:pt x="92202" y="431774"/>
                </a:lnTo>
                <a:lnTo>
                  <a:pt x="122974" y="438238"/>
                </a:lnTo>
                <a:lnTo>
                  <a:pt x="138861" y="441782"/>
                </a:lnTo>
                <a:lnTo>
                  <a:pt x="141300" y="445935"/>
                </a:lnTo>
                <a:lnTo>
                  <a:pt x="141300" y="227634"/>
                </a:lnTo>
                <a:lnTo>
                  <a:pt x="131559" y="206794"/>
                </a:lnTo>
                <a:lnTo>
                  <a:pt x="130746" y="205930"/>
                </a:lnTo>
                <a:lnTo>
                  <a:pt x="130035" y="204927"/>
                </a:lnTo>
                <a:lnTo>
                  <a:pt x="126555" y="206235"/>
                </a:lnTo>
                <a:lnTo>
                  <a:pt x="1981" y="255054"/>
                </a:lnTo>
                <a:lnTo>
                  <a:pt x="0" y="257479"/>
                </a:lnTo>
                <a:lnTo>
                  <a:pt x="165" y="318985"/>
                </a:lnTo>
                <a:lnTo>
                  <a:pt x="292" y="456806"/>
                </a:lnTo>
                <a:lnTo>
                  <a:pt x="457" y="458520"/>
                </a:lnTo>
                <a:lnTo>
                  <a:pt x="558" y="460540"/>
                </a:lnTo>
                <a:lnTo>
                  <a:pt x="8547" y="455930"/>
                </a:lnTo>
                <a:lnTo>
                  <a:pt x="24536" y="446773"/>
                </a:lnTo>
                <a:lnTo>
                  <a:pt x="32448" y="442442"/>
                </a:lnTo>
                <a:lnTo>
                  <a:pt x="38760" y="439077"/>
                </a:lnTo>
                <a:lnTo>
                  <a:pt x="43967" y="440588"/>
                </a:lnTo>
                <a:lnTo>
                  <a:pt x="48298" y="450380"/>
                </a:lnTo>
                <a:lnTo>
                  <a:pt x="45631" y="454317"/>
                </a:lnTo>
                <a:lnTo>
                  <a:pt x="39598" y="458050"/>
                </a:lnTo>
                <a:lnTo>
                  <a:pt x="31038" y="463486"/>
                </a:lnTo>
                <a:lnTo>
                  <a:pt x="22567" y="469074"/>
                </a:lnTo>
                <a:lnTo>
                  <a:pt x="1435" y="483362"/>
                </a:lnTo>
                <a:lnTo>
                  <a:pt x="25" y="487426"/>
                </a:lnTo>
                <a:lnTo>
                  <a:pt x="114" y="513880"/>
                </a:lnTo>
                <a:lnTo>
                  <a:pt x="190" y="657910"/>
                </a:lnTo>
                <a:lnTo>
                  <a:pt x="419" y="660450"/>
                </a:lnTo>
                <a:lnTo>
                  <a:pt x="546" y="663232"/>
                </a:lnTo>
                <a:lnTo>
                  <a:pt x="1993" y="662978"/>
                </a:lnTo>
                <a:lnTo>
                  <a:pt x="2717" y="662978"/>
                </a:lnTo>
                <a:lnTo>
                  <a:pt x="185178" y="591439"/>
                </a:lnTo>
                <a:lnTo>
                  <a:pt x="185674" y="588619"/>
                </a:lnTo>
                <a:lnTo>
                  <a:pt x="185585" y="560895"/>
                </a:lnTo>
                <a:lnTo>
                  <a:pt x="185572" y="513880"/>
                </a:lnTo>
                <a:lnTo>
                  <a:pt x="185750" y="490372"/>
                </a:lnTo>
                <a:lnTo>
                  <a:pt x="185851" y="482028"/>
                </a:lnTo>
                <a:close/>
              </a:path>
              <a:path w="590550" h="663575">
                <a:moveTo>
                  <a:pt x="387197" y="535178"/>
                </a:moveTo>
                <a:lnTo>
                  <a:pt x="380022" y="534352"/>
                </a:lnTo>
                <a:lnTo>
                  <a:pt x="373291" y="533501"/>
                </a:lnTo>
                <a:lnTo>
                  <a:pt x="360756" y="532257"/>
                </a:lnTo>
                <a:lnTo>
                  <a:pt x="356349" y="529920"/>
                </a:lnTo>
                <a:lnTo>
                  <a:pt x="356806" y="524916"/>
                </a:lnTo>
                <a:lnTo>
                  <a:pt x="357568" y="516470"/>
                </a:lnTo>
                <a:lnTo>
                  <a:pt x="362762" y="515429"/>
                </a:lnTo>
                <a:lnTo>
                  <a:pt x="374853" y="516661"/>
                </a:lnTo>
                <a:lnTo>
                  <a:pt x="381000" y="517105"/>
                </a:lnTo>
                <a:lnTo>
                  <a:pt x="387108" y="517626"/>
                </a:lnTo>
                <a:lnTo>
                  <a:pt x="387108" y="515429"/>
                </a:lnTo>
                <a:lnTo>
                  <a:pt x="387108" y="497179"/>
                </a:lnTo>
                <a:lnTo>
                  <a:pt x="387108" y="369684"/>
                </a:lnTo>
                <a:lnTo>
                  <a:pt x="385038" y="373354"/>
                </a:lnTo>
                <a:lnTo>
                  <a:pt x="383844" y="375361"/>
                </a:lnTo>
                <a:lnTo>
                  <a:pt x="343611" y="451129"/>
                </a:lnTo>
                <a:lnTo>
                  <a:pt x="330695" y="475754"/>
                </a:lnTo>
                <a:lnTo>
                  <a:pt x="327075" y="481380"/>
                </a:lnTo>
                <a:lnTo>
                  <a:pt x="327075" y="513181"/>
                </a:lnTo>
                <a:lnTo>
                  <a:pt x="326974" y="520712"/>
                </a:lnTo>
                <a:lnTo>
                  <a:pt x="322808" y="524916"/>
                </a:lnTo>
                <a:lnTo>
                  <a:pt x="304914" y="520090"/>
                </a:lnTo>
                <a:lnTo>
                  <a:pt x="292582" y="516521"/>
                </a:lnTo>
                <a:lnTo>
                  <a:pt x="280301" y="512800"/>
                </a:lnTo>
                <a:lnTo>
                  <a:pt x="263550" y="507504"/>
                </a:lnTo>
                <a:lnTo>
                  <a:pt x="262293" y="502932"/>
                </a:lnTo>
                <a:lnTo>
                  <a:pt x="265823" y="494157"/>
                </a:lnTo>
                <a:lnTo>
                  <a:pt x="266484" y="493763"/>
                </a:lnTo>
                <a:lnTo>
                  <a:pt x="269468" y="491972"/>
                </a:lnTo>
                <a:lnTo>
                  <a:pt x="308902" y="503707"/>
                </a:lnTo>
                <a:lnTo>
                  <a:pt x="323329" y="508330"/>
                </a:lnTo>
                <a:lnTo>
                  <a:pt x="325577" y="511835"/>
                </a:lnTo>
                <a:lnTo>
                  <a:pt x="327075" y="513181"/>
                </a:lnTo>
                <a:lnTo>
                  <a:pt x="327075" y="481380"/>
                </a:lnTo>
                <a:lnTo>
                  <a:pt x="324954" y="484670"/>
                </a:lnTo>
                <a:lnTo>
                  <a:pt x="317893" y="491439"/>
                </a:lnTo>
                <a:lnTo>
                  <a:pt x="309257" y="495731"/>
                </a:lnTo>
                <a:lnTo>
                  <a:pt x="298818" y="497179"/>
                </a:lnTo>
                <a:lnTo>
                  <a:pt x="288620" y="495642"/>
                </a:lnTo>
                <a:lnTo>
                  <a:pt x="281292" y="491972"/>
                </a:lnTo>
                <a:lnTo>
                  <a:pt x="280149" y="491401"/>
                </a:lnTo>
                <a:lnTo>
                  <a:pt x="273202" y="484759"/>
                </a:lnTo>
                <a:lnTo>
                  <a:pt x="267538" y="476021"/>
                </a:lnTo>
                <a:lnTo>
                  <a:pt x="252476" y="447586"/>
                </a:lnTo>
                <a:lnTo>
                  <a:pt x="205930" y="360718"/>
                </a:lnTo>
                <a:lnTo>
                  <a:pt x="204825" y="359016"/>
                </a:lnTo>
                <a:lnTo>
                  <a:pt x="203796" y="357289"/>
                </a:lnTo>
                <a:lnTo>
                  <a:pt x="202488" y="357619"/>
                </a:lnTo>
                <a:lnTo>
                  <a:pt x="202526" y="449580"/>
                </a:lnTo>
                <a:lnTo>
                  <a:pt x="200126" y="459092"/>
                </a:lnTo>
                <a:lnTo>
                  <a:pt x="207314" y="469963"/>
                </a:lnTo>
                <a:lnTo>
                  <a:pt x="217068" y="471284"/>
                </a:lnTo>
                <a:lnTo>
                  <a:pt x="224993" y="474776"/>
                </a:lnTo>
                <a:lnTo>
                  <a:pt x="232346" y="477761"/>
                </a:lnTo>
                <a:lnTo>
                  <a:pt x="235229" y="481761"/>
                </a:lnTo>
                <a:lnTo>
                  <a:pt x="230390" y="492823"/>
                </a:lnTo>
                <a:lnTo>
                  <a:pt x="225856" y="493763"/>
                </a:lnTo>
                <a:lnTo>
                  <a:pt x="214820" y="489089"/>
                </a:lnTo>
                <a:lnTo>
                  <a:pt x="209016" y="486981"/>
                </a:lnTo>
                <a:lnTo>
                  <a:pt x="202488" y="484428"/>
                </a:lnTo>
                <a:lnTo>
                  <a:pt x="202552" y="561568"/>
                </a:lnTo>
                <a:lnTo>
                  <a:pt x="202742" y="589013"/>
                </a:lnTo>
                <a:lnTo>
                  <a:pt x="205752" y="592124"/>
                </a:lnTo>
                <a:lnTo>
                  <a:pt x="387197" y="663473"/>
                </a:lnTo>
                <a:lnTo>
                  <a:pt x="387197" y="535178"/>
                </a:lnTo>
                <a:close/>
              </a:path>
              <a:path w="590550" h="663575">
                <a:moveTo>
                  <a:pt x="460984" y="155054"/>
                </a:moveTo>
                <a:lnTo>
                  <a:pt x="460159" y="141274"/>
                </a:lnTo>
                <a:lnTo>
                  <a:pt x="447027" y="95491"/>
                </a:lnTo>
                <a:lnTo>
                  <a:pt x="437984" y="81318"/>
                </a:lnTo>
                <a:lnTo>
                  <a:pt x="422186" y="56553"/>
                </a:lnTo>
                <a:lnTo>
                  <a:pt x="387769" y="26390"/>
                </a:lnTo>
                <a:lnTo>
                  <a:pt x="380098" y="22821"/>
                </a:lnTo>
                <a:lnTo>
                  <a:pt x="380098" y="162153"/>
                </a:lnTo>
                <a:lnTo>
                  <a:pt x="373557" y="193586"/>
                </a:lnTo>
                <a:lnTo>
                  <a:pt x="355981" y="219303"/>
                </a:lnTo>
                <a:lnTo>
                  <a:pt x="330111" y="236601"/>
                </a:lnTo>
                <a:lnTo>
                  <a:pt x="298665" y="242785"/>
                </a:lnTo>
                <a:lnTo>
                  <a:pt x="266839" y="236181"/>
                </a:lnTo>
                <a:lnTo>
                  <a:pt x="241223" y="218541"/>
                </a:lnTo>
                <a:lnTo>
                  <a:pt x="224231" y="192316"/>
                </a:lnTo>
                <a:lnTo>
                  <a:pt x="218249" y="159981"/>
                </a:lnTo>
                <a:lnTo>
                  <a:pt x="224955" y="129273"/>
                </a:lnTo>
                <a:lnTo>
                  <a:pt x="242595" y="104165"/>
                </a:lnTo>
                <a:lnTo>
                  <a:pt x="268439" y="87299"/>
                </a:lnTo>
                <a:lnTo>
                  <a:pt x="299745" y="81318"/>
                </a:lnTo>
                <a:lnTo>
                  <a:pt x="331101" y="87934"/>
                </a:lnTo>
                <a:lnTo>
                  <a:pt x="356679" y="105346"/>
                </a:lnTo>
                <a:lnTo>
                  <a:pt x="373875" y="130962"/>
                </a:lnTo>
                <a:lnTo>
                  <a:pt x="380098" y="162153"/>
                </a:lnTo>
                <a:lnTo>
                  <a:pt x="380098" y="22821"/>
                </a:lnTo>
                <a:lnTo>
                  <a:pt x="345948" y="6896"/>
                </a:lnTo>
                <a:lnTo>
                  <a:pt x="298843" y="0"/>
                </a:lnTo>
                <a:lnTo>
                  <a:pt x="249262" y="7759"/>
                </a:lnTo>
                <a:lnTo>
                  <a:pt x="205371" y="29629"/>
                </a:lnTo>
                <a:lnTo>
                  <a:pt x="170078" y="63652"/>
                </a:lnTo>
                <a:lnTo>
                  <a:pt x="146240" y="107861"/>
                </a:lnTo>
                <a:lnTo>
                  <a:pt x="136258" y="155206"/>
                </a:lnTo>
                <a:lnTo>
                  <a:pt x="138645" y="171208"/>
                </a:lnTo>
                <a:lnTo>
                  <a:pt x="157619" y="224510"/>
                </a:lnTo>
                <a:lnTo>
                  <a:pt x="188976" y="287401"/>
                </a:lnTo>
                <a:lnTo>
                  <a:pt x="212572" y="333146"/>
                </a:lnTo>
                <a:lnTo>
                  <a:pt x="287197" y="476491"/>
                </a:lnTo>
                <a:lnTo>
                  <a:pt x="292049" y="480085"/>
                </a:lnTo>
                <a:lnTo>
                  <a:pt x="307035" y="479780"/>
                </a:lnTo>
                <a:lnTo>
                  <a:pt x="311353" y="475564"/>
                </a:lnTo>
                <a:lnTo>
                  <a:pt x="314642" y="469315"/>
                </a:lnTo>
                <a:lnTo>
                  <a:pt x="356552" y="390296"/>
                </a:lnTo>
                <a:lnTo>
                  <a:pt x="392150" y="322148"/>
                </a:lnTo>
                <a:lnTo>
                  <a:pt x="413448" y="280187"/>
                </a:lnTo>
                <a:lnTo>
                  <a:pt x="431304" y="242785"/>
                </a:lnTo>
                <a:lnTo>
                  <a:pt x="452386" y="194475"/>
                </a:lnTo>
                <a:lnTo>
                  <a:pt x="459828" y="168440"/>
                </a:lnTo>
                <a:lnTo>
                  <a:pt x="460984" y="155054"/>
                </a:lnTo>
                <a:close/>
              </a:path>
              <a:path w="590550" h="663575">
                <a:moveTo>
                  <a:pt x="590219" y="475030"/>
                </a:moveTo>
                <a:lnTo>
                  <a:pt x="590105" y="413702"/>
                </a:lnTo>
                <a:lnTo>
                  <a:pt x="590054" y="183781"/>
                </a:lnTo>
                <a:lnTo>
                  <a:pt x="588225" y="184073"/>
                </a:lnTo>
                <a:lnTo>
                  <a:pt x="587489" y="184073"/>
                </a:lnTo>
                <a:lnTo>
                  <a:pt x="514692" y="212775"/>
                </a:lnTo>
                <a:lnTo>
                  <a:pt x="514692" y="519112"/>
                </a:lnTo>
                <a:lnTo>
                  <a:pt x="512432" y="522922"/>
                </a:lnTo>
                <a:lnTo>
                  <a:pt x="495541" y="526580"/>
                </a:lnTo>
                <a:lnTo>
                  <a:pt x="457428" y="534200"/>
                </a:lnTo>
                <a:lnTo>
                  <a:pt x="455041" y="531266"/>
                </a:lnTo>
                <a:lnTo>
                  <a:pt x="450824" y="528345"/>
                </a:lnTo>
                <a:lnTo>
                  <a:pt x="450494" y="522338"/>
                </a:lnTo>
                <a:lnTo>
                  <a:pt x="453821" y="517804"/>
                </a:lnTo>
                <a:lnTo>
                  <a:pt x="454240" y="517232"/>
                </a:lnTo>
                <a:lnTo>
                  <a:pt x="457073" y="516559"/>
                </a:lnTo>
                <a:lnTo>
                  <a:pt x="468591" y="514032"/>
                </a:lnTo>
                <a:lnTo>
                  <a:pt x="480161" y="511759"/>
                </a:lnTo>
                <a:lnTo>
                  <a:pt x="508317" y="506755"/>
                </a:lnTo>
                <a:lnTo>
                  <a:pt x="512051" y="508901"/>
                </a:lnTo>
                <a:lnTo>
                  <a:pt x="514654" y="518502"/>
                </a:lnTo>
                <a:lnTo>
                  <a:pt x="514692" y="519112"/>
                </a:lnTo>
                <a:lnTo>
                  <a:pt x="514692" y="212775"/>
                </a:lnTo>
                <a:lnTo>
                  <a:pt x="454533" y="236474"/>
                </a:lnTo>
                <a:lnTo>
                  <a:pt x="429145" y="285826"/>
                </a:lnTo>
                <a:lnTo>
                  <a:pt x="406069" y="333273"/>
                </a:lnTo>
                <a:lnTo>
                  <a:pt x="404990" y="518502"/>
                </a:lnTo>
                <a:lnTo>
                  <a:pt x="412000" y="519112"/>
                </a:lnTo>
                <a:lnTo>
                  <a:pt x="419620" y="517804"/>
                </a:lnTo>
                <a:lnTo>
                  <a:pt x="420903" y="536943"/>
                </a:lnTo>
                <a:lnTo>
                  <a:pt x="411645" y="535152"/>
                </a:lnTo>
                <a:lnTo>
                  <a:pt x="405536" y="536155"/>
                </a:lnTo>
                <a:lnTo>
                  <a:pt x="405536" y="663270"/>
                </a:lnTo>
                <a:lnTo>
                  <a:pt x="406806" y="662965"/>
                </a:lnTo>
                <a:lnTo>
                  <a:pt x="407517" y="662876"/>
                </a:lnTo>
                <a:lnTo>
                  <a:pt x="589102" y="591629"/>
                </a:lnTo>
                <a:lnTo>
                  <a:pt x="590169" y="589534"/>
                </a:lnTo>
                <a:lnTo>
                  <a:pt x="590054" y="564070"/>
                </a:lnTo>
                <a:lnTo>
                  <a:pt x="590029" y="536943"/>
                </a:lnTo>
                <a:lnTo>
                  <a:pt x="590029" y="534200"/>
                </a:lnTo>
                <a:lnTo>
                  <a:pt x="590029" y="511302"/>
                </a:lnTo>
                <a:lnTo>
                  <a:pt x="590029" y="498500"/>
                </a:lnTo>
                <a:lnTo>
                  <a:pt x="589800" y="497433"/>
                </a:lnTo>
                <a:lnTo>
                  <a:pt x="589635" y="495985"/>
                </a:lnTo>
                <a:lnTo>
                  <a:pt x="551230" y="511302"/>
                </a:lnTo>
                <a:lnTo>
                  <a:pt x="546049" y="509930"/>
                </a:lnTo>
                <a:lnTo>
                  <a:pt x="544817" y="506755"/>
                </a:lnTo>
                <a:lnTo>
                  <a:pt x="541972" y="499414"/>
                </a:lnTo>
                <a:lnTo>
                  <a:pt x="544944" y="495465"/>
                </a:lnTo>
                <a:lnTo>
                  <a:pt x="560476" y="489127"/>
                </a:lnTo>
                <a:lnTo>
                  <a:pt x="575564" y="482841"/>
                </a:lnTo>
                <a:lnTo>
                  <a:pt x="583184" y="479907"/>
                </a:lnTo>
                <a:lnTo>
                  <a:pt x="588619" y="477926"/>
                </a:lnTo>
                <a:lnTo>
                  <a:pt x="590219" y="47503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889000" y="3276600"/>
            <a:ext cx="990600" cy="254000"/>
          </a:xfrm>
          <a:prstGeom prst="rect">
            <a:avLst/>
          </a:prstGeom>
          <a:solidFill>
            <a:srgbClr val="0B2933"/>
          </a:solidFill>
        </p:spPr>
        <p:txBody>
          <a:bodyPr vert="horz" wrap="square" lIns="0" tIns="5715" rIns="0" bIns="0" rtlCol="0">
            <a:spAutoFit/>
          </a:bodyPr>
          <a:lstStyle/>
          <a:p>
            <a:pPr marL="115570">
              <a:lnSpc>
                <a:spcPct val="100000"/>
              </a:lnSpc>
              <a:spcBef>
                <a:spcPts val="45"/>
              </a:spcBef>
            </a:pPr>
            <a:r>
              <a:rPr sz="1500" spc="-10" dirty="0">
                <a:solidFill>
                  <a:srgbClr val="FFFFFF"/>
                </a:solidFill>
                <a:latin typeface="Segoe UI"/>
                <a:cs typeface="Segoe UI"/>
              </a:rPr>
              <a:t>Громади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89000" y="5024159"/>
            <a:ext cx="990600" cy="254000"/>
          </a:xfrm>
          <a:prstGeom prst="rect">
            <a:avLst/>
          </a:prstGeom>
          <a:solidFill>
            <a:srgbClr val="0B2933"/>
          </a:solidFill>
        </p:spPr>
        <p:txBody>
          <a:bodyPr vert="horz" wrap="square" lIns="0" tIns="5715" rIns="0" bIns="0" rtlCol="0">
            <a:spAutoFit/>
          </a:bodyPr>
          <a:lstStyle/>
          <a:p>
            <a:pPr marL="171450">
              <a:lnSpc>
                <a:spcPct val="100000"/>
              </a:lnSpc>
              <a:spcBef>
                <a:spcPts val="45"/>
              </a:spcBef>
            </a:pPr>
            <a:r>
              <a:rPr sz="1500" spc="-10" dirty="0">
                <a:solidFill>
                  <a:srgbClr val="FFFFFF"/>
                </a:solidFill>
                <a:latin typeface="Segoe UI"/>
                <a:cs typeface="Segoe UI"/>
              </a:rPr>
              <a:t>Райони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89000" y="6073101"/>
            <a:ext cx="990600" cy="254000"/>
          </a:xfrm>
          <a:prstGeom prst="rect">
            <a:avLst/>
          </a:prstGeom>
          <a:solidFill>
            <a:srgbClr val="0B2933"/>
          </a:solidFill>
        </p:spPr>
        <p:txBody>
          <a:bodyPr vert="horz" wrap="square" lIns="0" tIns="5715" rIns="0" bIns="0" rtlCol="0">
            <a:spAutoFit/>
          </a:bodyPr>
          <a:lstStyle/>
          <a:p>
            <a:pPr marL="254635">
              <a:lnSpc>
                <a:spcPct val="100000"/>
              </a:lnSpc>
              <a:spcBef>
                <a:spcPts val="45"/>
              </a:spcBef>
            </a:pPr>
            <a:r>
              <a:rPr sz="1500" spc="-10" dirty="0">
                <a:solidFill>
                  <a:srgbClr val="FFFFFF"/>
                </a:solidFill>
                <a:latin typeface="Segoe UI"/>
                <a:cs typeface="Segoe UI"/>
              </a:rPr>
              <a:t>Міста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111247" y="3556087"/>
            <a:ext cx="5662467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затверджено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території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1469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територіальних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громад</a:t>
            </a:r>
            <a:r>
              <a:rPr lang="uk-UA" sz="1500" spc="-10" dirty="0">
                <a:solidFill>
                  <a:srgbClr val="231F20"/>
                </a:solidFill>
                <a:latin typeface="Segoe UI"/>
                <a:cs typeface="Segoe UI"/>
              </a:rPr>
              <a:t> областей</a:t>
            </a:r>
            <a:endParaRPr sz="1500" dirty="0">
              <a:latin typeface="Segoe UI"/>
              <a:cs typeface="Segoe U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89177" y="5367522"/>
            <a:ext cx="515278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утворено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136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нових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районів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замість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490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ліквідованих</a:t>
            </a:r>
            <a:endParaRPr sz="1500" dirty="0">
              <a:latin typeface="Segoe UI"/>
              <a:cs typeface="Segoe U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89177" y="6443088"/>
            <a:ext cx="5042535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з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26.01.2024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міста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республікансь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кого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,</a:t>
            </a:r>
            <a:r>
              <a:rPr sz="15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обласного,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районного</a:t>
            </a:r>
            <a:r>
              <a:rPr sz="15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значення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uk-UA" sz="1500" dirty="0">
                <a:solidFill>
                  <a:srgbClr val="231F20"/>
                </a:solidFill>
                <a:latin typeface="Segoe UI"/>
                <a:cs typeface="Segoe UI"/>
              </a:rPr>
              <a:t>будуть віднесені до категорії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міст</a:t>
            </a:r>
            <a:endParaRPr sz="1500" dirty="0">
              <a:latin typeface="Segoe UI"/>
              <a:cs typeface="Segoe U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97187" y="4198542"/>
            <a:ext cx="5144770" cy="254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пропозиція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затвердити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40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територіальних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громад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в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АР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Крим</a:t>
            </a:r>
            <a:endParaRPr sz="1500" dirty="0">
              <a:latin typeface="Segoe UI"/>
              <a:cs typeface="Segoe U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23950" y="3938598"/>
            <a:ext cx="4083050" cy="163195"/>
          </a:xfrm>
          <a:prstGeom prst="rect">
            <a:avLst/>
          </a:prstGeom>
          <a:solidFill>
            <a:srgbClr val="E1E2E3"/>
          </a:solidFill>
        </p:spPr>
        <p:txBody>
          <a:bodyPr vert="horz" wrap="square" lIns="0" tIns="0" rIns="0" bIns="0" rtlCol="0">
            <a:spAutoFit/>
          </a:bodyPr>
          <a:lstStyle/>
          <a:p>
            <a:pPr marL="127000">
              <a:lnSpc>
                <a:spcPts val="1260"/>
              </a:lnSpc>
            </a:pPr>
            <a:r>
              <a:rPr sz="1100" spc="-10" dirty="0">
                <a:solidFill>
                  <a:srgbClr val="231F20"/>
                </a:solidFill>
                <a:latin typeface="Segoe UI"/>
                <a:cs typeface="Segoe UI"/>
              </a:rPr>
              <a:t>розпорядження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Уряду</a:t>
            </a:r>
            <a:r>
              <a:rPr sz="11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від</a:t>
            </a:r>
            <a:r>
              <a:rPr sz="11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12</a:t>
            </a:r>
            <a:r>
              <a:rPr sz="1100" spc="-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червня</a:t>
            </a:r>
            <a:r>
              <a:rPr sz="11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2020</a:t>
            </a:r>
            <a:r>
              <a:rPr sz="11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р.</a:t>
            </a:r>
            <a:r>
              <a:rPr sz="1100" spc="-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№№</a:t>
            </a:r>
            <a:r>
              <a:rPr sz="11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707</a:t>
            </a:r>
            <a:r>
              <a:rPr sz="11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–</a:t>
            </a:r>
            <a:r>
              <a:rPr sz="11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Segoe UI"/>
                <a:cs typeface="Segoe UI"/>
              </a:rPr>
              <a:t>730</a:t>
            </a:r>
            <a:endParaRPr sz="1100" dirty="0">
              <a:latin typeface="Segoe UI"/>
              <a:cs typeface="Segoe U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11248" y="5746550"/>
            <a:ext cx="4216400" cy="163195"/>
          </a:xfrm>
          <a:prstGeom prst="rect">
            <a:avLst/>
          </a:prstGeom>
          <a:solidFill>
            <a:srgbClr val="E1E2E3"/>
          </a:solidFill>
        </p:spPr>
        <p:txBody>
          <a:bodyPr vert="horz" wrap="square" lIns="0" tIns="0" rIns="0" bIns="0" rtlCol="0">
            <a:spAutoFit/>
          </a:bodyPr>
          <a:lstStyle/>
          <a:p>
            <a:pPr marL="127000">
              <a:lnSpc>
                <a:spcPts val="1260"/>
              </a:lnSpc>
            </a:pP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Постанова</a:t>
            </a:r>
            <a:r>
              <a:rPr sz="11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№</a:t>
            </a:r>
            <a:r>
              <a:rPr sz="11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807-ІХ</a:t>
            </a:r>
            <a:r>
              <a:rPr sz="11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«Про</a:t>
            </a:r>
            <a:r>
              <a:rPr sz="11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утворення</a:t>
            </a:r>
            <a:r>
              <a:rPr sz="11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1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ліквідацію</a:t>
            </a:r>
            <a:r>
              <a:rPr sz="11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Segoe UI"/>
                <a:cs typeface="Segoe UI"/>
              </a:rPr>
              <a:t>районів»</a:t>
            </a:r>
            <a:endParaRPr sz="1100" dirty="0">
              <a:latin typeface="Segoe UI"/>
              <a:cs typeface="Segoe U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123950" y="7036061"/>
            <a:ext cx="5130800" cy="330200"/>
          </a:xfrm>
          <a:prstGeom prst="rect">
            <a:avLst/>
          </a:prstGeom>
          <a:solidFill>
            <a:srgbClr val="E1E2E3"/>
          </a:solidFill>
        </p:spPr>
        <p:txBody>
          <a:bodyPr vert="horz" wrap="square" lIns="0" tIns="0" rIns="0" bIns="0" rtlCol="0">
            <a:spAutoFit/>
          </a:bodyPr>
          <a:lstStyle/>
          <a:p>
            <a:pPr marL="127000">
              <a:lnSpc>
                <a:spcPts val="1260"/>
              </a:lnSpc>
            </a:pP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Закон</a:t>
            </a:r>
            <a:r>
              <a:rPr sz="11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України</a:t>
            </a:r>
            <a:r>
              <a:rPr sz="11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«Про</a:t>
            </a:r>
            <a:r>
              <a:rPr sz="11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порядок</a:t>
            </a:r>
            <a:r>
              <a:rPr sz="11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вирішення</a:t>
            </a:r>
            <a:r>
              <a:rPr sz="11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окремих</a:t>
            </a:r>
            <a:r>
              <a:rPr sz="11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Segoe UI"/>
                <a:cs typeface="Segoe UI"/>
              </a:rPr>
              <a:t>питань</a:t>
            </a:r>
            <a:endParaRPr sz="1100" dirty="0">
              <a:latin typeface="Segoe UI"/>
              <a:cs typeface="Segoe UI"/>
            </a:endParaRPr>
          </a:p>
          <a:p>
            <a:pPr marL="127000">
              <a:lnSpc>
                <a:spcPct val="100000"/>
              </a:lnSpc>
            </a:pPr>
            <a:r>
              <a:rPr sz="1100" spc="-10" dirty="0">
                <a:solidFill>
                  <a:srgbClr val="231F20"/>
                </a:solidFill>
                <a:latin typeface="Segoe UI"/>
                <a:cs typeface="Segoe UI"/>
              </a:rPr>
              <a:t>адміністративно-територіального</a:t>
            </a:r>
            <a:r>
              <a:rPr sz="1100" spc="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устрою</a:t>
            </a:r>
            <a:r>
              <a:rPr sz="1100" spc="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України»</a:t>
            </a:r>
            <a:r>
              <a:rPr sz="1100" spc="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№</a:t>
            </a:r>
            <a:r>
              <a:rPr sz="1100" spc="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3285-</a:t>
            </a:r>
            <a:r>
              <a:rPr sz="1100" spc="-25" dirty="0">
                <a:solidFill>
                  <a:srgbClr val="231F20"/>
                </a:solidFill>
                <a:latin typeface="Segoe UI"/>
                <a:cs typeface="Segoe UI"/>
              </a:rPr>
              <a:t>ІХ</a:t>
            </a:r>
            <a:endParaRPr sz="1100" dirty="0">
              <a:latin typeface="Segoe UI"/>
              <a:cs typeface="Segoe U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23950" y="4543204"/>
            <a:ext cx="5138420" cy="332105"/>
          </a:xfrm>
          <a:prstGeom prst="rect">
            <a:avLst/>
          </a:prstGeom>
          <a:solidFill>
            <a:srgbClr val="E1E2E3"/>
          </a:solidFill>
        </p:spPr>
        <p:txBody>
          <a:bodyPr vert="horz" wrap="square" lIns="0" tIns="0" rIns="0" bIns="0" rtlCol="0">
            <a:spAutoFit/>
          </a:bodyPr>
          <a:lstStyle/>
          <a:p>
            <a:pPr marL="127000">
              <a:lnSpc>
                <a:spcPts val="1265"/>
              </a:lnSpc>
            </a:pP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подана</a:t>
            </a:r>
            <a:r>
              <a:rPr sz="11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на</a:t>
            </a:r>
            <a:r>
              <a:rPr sz="11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розгляд</a:t>
            </a:r>
            <a:r>
              <a:rPr sz="11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Уряду</a:t>
            </a:r>
            <a:r>
              <a:rPr sz="11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Segoe UI"/>
                <a:cs typeface="Segoe UI"/>
              </a:rPr>
              <a:t>Міністерством</a:t>
            </a:r>
            <a:r>
              <a:rPr sz="11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відновлення</a:t>
            </a:r>
            <a:r>
              <a:rPr sz="11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на</a:t>
            </a:r>
            <a:r>
              <a:rPr sz="11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виконання</a:t>
            </a:r>
            <a:r>
              <a:rPr sz="11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Segoe UI"/>
                <a:cs typeface="Segoe UI"/>
              </a:rPr>
              <a:t>Закону</a:t>
            </a:r>
            <a:endParaRPr sz="1100" dirty="0">
              <a:latin typeface="Segoe UI"/>
              <a:cs typeface="Segoe UI"/>
            </a:endParaRPr>
          </a:p>
          <a:p>
            <a:pPr marL="127000">
              <a:lnSpc>
                <a:spcPct val="100000"/>
              </a:lnSpc>
            </a:pP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№</a:t>
            </a:r>
            <a:r>
              <a:rPr sz="11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100" dirty="0">
                <a:solidFill>
                  <a:srgbClr val="231F20"/>
                </a:solidFill>
                <a:latin typeface="Segoe UI"/>
                <a:cs typeface="Segoe UI"/>
              </a:rPr>
              <a:t>3334-</a:t>
            </a:r>
            <a:r>
              <a:rPr sz="1100" spc="-25" dirty="0">
                <a:solidFill>
                  <a:srgbClr val="231F20"/>
                </a:solidFill>
                <a:latin typeface="Segoe UI"/>
                <a:cs typeface="Segoe UI"/>
              </a:rPr>
              <a:t>ІХ</a:t>
            </a:r>
            <a:endParaRPr sz="1100" dirty="0">
              <a:latin typeface="Segoe UI"/>
              <a:cs typeface="Segoe UI"/>
            </a:endParaRPr>
          </a:p>
        </p:txBody>
      </p:sp>
      <p:pic>
        <p:nvPicPr>
          <p:cNvPr id="24" name="object 2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8998" y="3646589"/>
            <a:ext cx="137794" cy="177800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8998" y="5427009"/>
            <a:ext cx="137794" cy="177800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8998" y="6572972"/>
            <a:ext cx="137794" cy="177800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8998" y="4251577"/>
            <a:ext cx="137794" cy="177800"/>
          </a:xfrm>
          <a:prstGeom prst="rect">
            <a:avLst/>
          </a:prstGeom>
        </p:spPr>
      </p:pic>
      <p:sp>
        <p:nvSpPr>
          <p:cNvPr id="28" name="object 28"/>
          <p:cNvSpPr/>
          <p:nvPr/>
        </p:nvSpPr>
        <p:spPr>
          <a:xfrm>
            <a:off x="8004823" y="2596667"/>
            <a:ext cx="520065" cy="411480"/>
          </a:xfrm>
          <a:custGeom>
            <a:avLst/>
            <a:gdLst/>
            <a:ahLst/>
            <a:cxnLst/>
            <a:rect l="l" t="t" r="r" b="b"/>
            <a:pathLst>
              <a:path w="520065" h="411480">
                <a:moveTo>
                  <a:pt x="211645" y="406501"/>
                </a:moveTo>
                <a:lnTo>
                  <a:pt x="159537" y="366547"/>
                </a:lnTo>
                <a:lnTo>
                  <a:pt x="122669" y="349351"/>
                </a:lnTo>
                <a:lnTo>
                  <a:pt x="83439" y="338594"/>
                </a:lnTo>
                <a:lnTo>
                  <a:pt x="41871" y="334162"/>
                </a:lnTo>
                <a:lnTo>
                  <a:pt x="29629" y="333794"/>
                </a:lnTo>
                <a:lnTo>
                  <a:pt x="26085" y="329971"/>
                </a:lnTo>
                <a:lnTo>
                  <a:pt x="26085" y="69392"/>
                </a:lnTo>
                <a:lnTo>
                  <a:pt x="0" y="77203"/>
                </a:lnTo>
                <a:lnTo>
                  <a:pt x="0" y="396455"/>
                </a:lnTo>
                <a:lnTo>
                  <a:pt x="53555" y="386435"/>
                </a:lnTo>
                <a:lnTo>
                  <a:pt x="106654" y="384797"/>
                </a:lnTo>
                <a:lnTo>
                  <a:pt x="159346" y="391490"/>
                </a:lnTo>
                <a:lnTo>
                  <a:pt x="211645" y="406501"/>
                </a:lnTo>
                <a:close/>
              </a:path>
              <a:path w="520065" h="411480">
                <a:moveTo>
                  <a:pt x="248500" y="408952"/>
                </a:moveTo>
                <a:lnTo>
                  <a:pt x="248450" y="115760"/>
                </a:lnTo>
                <a:lnTo>
                  <a:pt x="224891" y="85547"/>
                </a:lnTo>
                <a:lnTo>
                  <a:pt x="187833" y="51460"/>
                </a:lnTo>
                <a:lnTo>
                  <a:pt x="120942" y="15519"/>
                </a:lnTo>
                <a:lnTo>
                  <a:pt x="83477" y="5029"/>
                </a:lnTo>
                <a:lnTo>
                  <a:pt x="50304" y="0"/>
                </a:lnTo>
                <a:lnTo>
                  <a:pt x="50304" y="311518"/>
                </a:lnTo>
                <a:lnTo>
                  <a:pt x="96215" y="318160"/>
                </a:lnTo>
                <a:lnTo>
                  <a:pt x="138950" y="331393"/>
                </a:lnTo>
                <a:lnTo>
                  <a:pt x="178498" y="351218"/>
                </a:lnTo>
                <a:lnTo>
                  <a:pt x="214858" y="377698"/>
                </a:lnTo>
                <a:lnTo>
                  <a:pt x="248056" y="410832"/>
                </a:lnTo>
                <a:lnTo>
                  <a:pt x="248500" y="408952"/>
                </a:lnTo>
                <a:close/>
              </a:path>
              <a:path w="520065" h="411480">
                <a:moveTo>
                  <a:pt x="469747" y="520"/>
                </a:moveTo>
                <a:lnTo>
                  <a:pt x="464616" y="965"/>
                </a:lnTo>
                <a:lnTo>
                  <a:pt x="459867" y="1079"/>
                </a:lnTo>
                <a:lnTo>
                  <a:pt x="433133" y="5626"/>
                </a:lnTo>
                <a:lnTo>
                  <a:pt x="381114" y="22644"/>
                </a:lnTo>
                <a:lnTo>
                  <a:pt x="341033" y="44869"/>
                </a:lnTo>
                <a:lnTo>
                  <a:pt x="305676" y="74028"/>
                </a:lnTo>
                <a:lnTo>
                  <a:pt x="275107" y="110147"/>
                </a:lnTo>
                <a:lnTo>
                  <a:pt x="271894" y="411365"/>
                </a:lnTo>
                <a:lnTo>
                  <a:pt x="291807" y="389890"/>
                </a:lnTo>
                <a:lnTo>
                  <a:pt x="313220" y="370992"/>
                </a:lnTo>
                <a:lnTo>
                  <a:pt x="360972" y="340575"/>
                </a:lnTo>
                <a:lnTo>
                  <a:pt x="413854" y="320548"/>
                </a:lnTo>
                <a:lnTo>
                  <a:pt x="469747" y="311670"/>
                </a:lnTo>
                <a:lnTo>
                  <a:pt x="469747" y="520"/>
                </a:lnTo>
                <a:close/>
              </a:path>
              <a:path w="520065" h="411480">
                <a:moveTo>
                  <a:pt x="519925" y="77838"/>
                </a:moveTo>
                <a:lnTo>
                  <a:pt x="493560" y="69621"/>
                </a:lnTo>
                <a:lnTo>
                  <a:pt x="493560" y="330428"/>
                </a:lnTo>
                <a:lnTo>
                  <a:pt x="489813" y="334098"/>
                </a:lnTo>
                <a:lnTo>
                  <a:pt x="445376" y="337248"/>
                </a:lnTo>
                <a:lnTo>
                  <a:pt x="387451" y="353352"/>
                </a:lnTo>
                <a:lnTo>
                  <a:pt x="335292" y="383298"/>
                </a:lnTo>
                <a:lnTo>
                  <a:pt x="308216" y="405917"/>
                </a:lnTo>
                <a:lnTo>
                  <a:pt x="309143" y="407314"/>
                </a:lnTo>
                <a:lnTo>
                  <a:pt x="334797" y="398754"/>
                </a:lnTo>
                <a:lnTo>
                  <a:pt x="355193" y="393395"/>
                </a:lnTo>
                <a:lnTo>
                  <a:pt x="375881" y="389305"/>
                </a:lnTo>
                <a:lnTo>
                  <a:pt x="396875" y="386473"/>
                </a:lnTo>
                <a:lnTo>
                  <a:pt x="414896" y="385038"/>
                </a:lnTo>
                <a:lnTo>
                  <a:pt x="432904" y="384568"/>
                </a:lnTo>
                <a:lnTo>
                  <a:pt x="450888" y="385165"/>
                </a:lnTo>
                <a:lnTo>
                  <a:pt x="468807" y="386943"/>
                </a:lnTo>
                <a:lnTo>
                  <a:pt x="481647" y="389013"/>
                </a:lnTo>
                <a:lnTo>
                  <a:pt x="519925" y="396875"/>
                </a:lnTo>
                <a:lnTo>
                  <a:pt x="519925" y="7783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8217076" y="3580632"/>
            <a:ext cx="4865153" cy="1016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Чинне</a:t>
            </a:r>
            <a:r>
              <a:rPr sz="13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25" dirty="0">
                <a:solidFill>
                  <a:srgbClr val="231F20"/>
                </a:solidFill>
                <a:latin typeface="Segoe UI"/>
                <a:cs typeface="Segoe UI"/>
              </a:rPr>
              <a:t>законодавство</a:t>
            </a:r>
            <a:r>
              <a:rPr sz="13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231F20"/>
                </a:solidFill>
                <a:latin typeface="Segoe UI"/>
                <a:cs typeface="Segoe UI"/>
              </a:rPr>
              <a:t>не</a:t>
            </a:r>
            <a:r>
              <a:rPr sz="13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містить</a:t>
            </a:r>
            <a:r>
              <a:rPr sz="13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єдиного</a:t>
            </a:r>
            <a:r>
              <a:rPr sz="13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20" dirty="0">
                <a:solidFill>
                  <a:srgbClr val="231F20"/>
                </a:solidFill>
                <a:latin typeface="Segoe UI"/>
                <a:cs typeface="Segoe UI"/>
              </a:rPr>
              <a:t>підходу</a:t>
            </a:r>
            <a:r>
              <a:rPr sz="13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231F20"/>
                </a:solidFill>
                <a:latin typeface="Segoe UI"/>
                <a:cs typeface="Segoe UI"/>
              </a:rPr>
              <a:t>у</a:t>
            </a:r>
            <a:r>
              <a:rPr sz="13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визначенні </a:t>
            </a:r>
            <a:r>
              <a:rPr sz="1300" spc="-20" dirty="0">
                <a:solidFill>
                  <a:srgbClr val="231F20"/>
                </a:solidFill>
                <a:latin typeface="Segoe UI"/>
                <a:cs typeface="Segoe UI"/>
              </a:rPr>
              <a:t>територіальної</a:t>
            </a:r>
            <a:r>
              <a:rPr sz="13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основи</a:t>
            </a:r>
            <a:r>
              <a:rPr sz="13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231F20"/>
                </a:solidFill>
                <a:latin typeface="Segoe UI"/>
                <a:cs typeface="Segoe UI"/>
              </a:rPr>
              <a:t>для</a:t>
            </a:r>
            <a:r>
              <a:rPr sz="13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різних</a:t>
            </a:r>
            <a:r>
              <a:rPr sz="13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державних</a:t>
            </a:r>
            <a:r>
              <a:rPr sz="13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органів.</a:t>
            </a:r>
            <a:endParaRPr sz="1300" dirty="0">
              <a:latin typeface="Segoe UI"/>
              <a:cs typeface="Segoe UI"/>
            </a:endParaRPr>
          </a:p>
          <a:p>
            <a:pPr marL="12700" marR="27940">
              <a:lnSpc>
                <a:spcPct val="100000"/>
              </a:lnSpc>
              <a:spcBef>
                <a:spcPts val="1560"/>
              </a:spcBef>
            </a:pP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Єдиний</a:t>
            </a:r>
            <a:r>
              <a:rPr sz="13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20" dirty="0">
                <a:solidFill>
                  <a:srgbClr val="231F20"/>
                </a:solidFill>
                <a:latin typeface="Segoe UI"/>
                <a:cs typeface="Segoe UI"/>
              </a:rPr>
              <a:t>підхід</a:t>
            </a:r>
            <a:r>
              <a:rPr sz="13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231F20"/>
                </a:solidFill>
                <a:latin typeface="Segoe UI"/>
                <a:cs typeface="Segoe UI"/>
              </a:rPr>
              <a:t>був</a:t>
            </a:r>
            <a:r>
              <a:rPr sz="13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231F20"/>
                </a:solidFill>
                <a:latin typeface="Segoe UI"/>
                <a:cs typeface="Segoe UI"/>
              </a:rPr>
              <a:t>би</a:t>
            </a:r>
            <a:r>
              <a:rPr sz="13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недоцільним,</a:t>
            </a:r>
            <a:r>
              <a:rPr sz="13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оскільки</a:t>
            </a:r>
            <a:r>
              <a:rPr sz="13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органи</a:t>
            </a:r>
            <a:r>
              <a:rPr sz="13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влади</a:t>
            </a:r>
            <a:r>
              <a:rPr sz="13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25" dirty="0">
                <a:solidFill>
                  <a:srgbClr val="231F20"/>
                </a:solidFill>
                <a:latin typeface="Segoe UI"/>
                <a:cs typeface="Segoe UI"/>
              </a:rPr>
              <a:t>ма</a:t>
            </a:r>
            <a:r>
              <a:rPr sz="1300" dirty="0">
                <a:solidFill>
                  <a:srgbClr val="231F20"/>
                </a:solidFill>
                <a:latin typeface="Segoe UI"/>
                <a:cs typeface="Segoe UI"/>
              </a:rPr>
              <a:t>ють</a:t>
            </a:r>
            <a:r>
              <a:rPr sz="13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різні</a:t>
            </a:r>
            <a:r>
              <a:rPr sz="13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завдання</a:t>
            </a:r>
            <a:r>
              <a:rPr sz="13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3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повноваження</a:t>
            </a:r>
            <a:endParaRPr sz="1300" dirty="0">
              <a:latin typeface="Segoe UI"/>
              <a:cs typeface="Segoe UI"/>
            </a:endParaRPr>
          </a:p>
        </p:txBody>
      </p:sp>
      <p:grpSp>
        <p:nvGrpSpPr>
          <p:cNvPr id="30" name="object 30"/>
          <p:cNvGrpSpPr/>
          <p:nvPr/>
        </p:nvGrpSpPr>
        <p:grpSpPr>
          <a:xfrm>
            <a:off x="7620174" y="3388354"/>
            <a:ext cx="5544820" cy="1409700"/>
            <a:chOff x="7680973" y="3389720"/>
            <a:chExt cx="5544820" cy="1409700"/>
          </a:xfrm>
        </p:grpSpPr>
        <p:sp>
          <p:nvSpPr>
            <p:cNvPr id="31" name="object 31"/>
            <p:cNvSpPr/>
            <p:nvPr/>
          </p:nvSpPr>
          <p:spPr>
            <a:xfrm>
              <a:off x="7687323" y="3470913"/>
              <a:ext cx="0" cy="1272540"/>
            </a:xfrm>
            <a:custGeom>
              <a:avLst/>
              <a:gdLst/>
              <a:ahLst/>
              <a:cxnLst/>
              <a:rect l="l" t="t" r="r" b="b"/>
              <a:pathLst>
                <a:path h="1272539">
                  <a:moveTo>
                    <a:pt x="0" y="0"/>
                  </a:moveTo>
                  <a:lnTo>
                    <a:pt x="0" y="1272273"/>
                  </a:lnTo>
                </a:path>
              </a:pathLst>
            </a:custGeom>
            <a:ln w="12700">
              <a:solidFill>
                <a:srgbClr val="028DCD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7764158" y="4793074"/>
              <a:ext cx="5404485" cy="0"/>
            </a:xfrm>
            <a:custGeom>
              <a:avLst/>
              <a:gdLst/>
              <a:ahLst/>
              <a:cxnLst/>
              <a:rect l="l" t="t" r="r" b="b"/>
              <a:pathLst>
                <a:path w="5404484">
                  <a:moveTo>
                    <a:pt x="0" y="0"/>
                  </a:moveTo>
                  <a:lnTo>
                    <a:pt x="5404053" y="0"/>
                  </a:lnTo>
                </a:path>
              </a:pathLst>
            </a:custGeom>
            <a:ln w="12700">
              <a:solidFill>
                <a:srgbClr val="028DCD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13219436" y="3445962"/>
              <a:ext cx="0" cy="1272540"/>
            </a:xfrm>
            <a:custGeom>
              <a:avLst/>
              <a:gdLst/>
              <a:ahLst/>
              <a:cxnLst/>
              <a:rect l="l" t="t" r="r" b="b"/>
              <a:pathLst>
                <a:path h="1272539">
                  <a:moveTo>
                    <a:pt x="0" y="1272273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28DCD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7738549" y="3396074"/>
              <a:ext cx="5404485" cy="0"/>
            </a:xfrm>
            <a:custGeom>
              <a:avLst/>
              <a:gdLst/>
              <a:ahLst/>
              <a:cxnLst/>
              <a:rect l="l" t="t" r="r" b="b"/>
              <a:pathLst>
                <a:path w="5404484">
                  <a:moveTo>
                    <a:pt x="5404053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28DCD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7687323" y="3396070"/>
              <a:ext cx="5532120" cy="1397000"/>
            </a:xfrm>
            <a:custGeom>
              <a:avLst/>
              <a:gdLst/>
              <a:ahLst/>
              <a:cxnLst/>
              <a:rect l="l" t="t" r="r" b="b"/>
              <a:pathLst>
                <a:path w="5532119" h="1397000">
                  <a:moveTo>
                    <a:pt x="0" y="1372057"/>
                  </a:moveTo>
                  <a:lnTo>
                    <a:pt x="0" y="1397000"/>
                  </a:lnTo>
                  <a:lnTo>
                    <a:pt x="25615" y="1397000"/>
                  </a:lnTo>
                </a:path>
                <a:path w="5532119" h="1397000">
                  <a:moveTo>
                    <a:pt x="5506504" y="1397000"/>
                  </a:moveTo>
                  <a:lnTo>
                    <a:pt x="5532107" y="1397000"/>
                  </a:lnTo>
                  <a:lnTo>
                    <a:pt x="5532107" y="1372057"/>
                  </a:lnTo>
                </a:path>
                <a:path w="5532119" h="1397000">
                  <a:moveTo>
                    <a:pt x="5532107" y="24955"/>
                  </a:moveTo>
                  <a:lnTo>
                    <a:pt x="5532107" y="0"/>
                  </a:lnTo>
                  <a:lnTo>
                    <a:pt x="5506504" y="0"/>
                  </a:lnTo>
                </a:path>
                <a:path w="5532119" h="1397000">
                  <a:moveTo>
                    <a:pt x="25615" y="0"/>
                  </a:moveTo>
                  <a:lnTo>
                    <a:pt x="0" y="0"/>
                  </a:lnTo>
                  <a:lnTo>
                    <a:pt x="0" y="24955"/>
                  </a:lnTo>
                </a:path>
              </a:pathLst>
            </a:custGeom>
            <a:ln w="12700">
              <a:solidFill>
                <a:srgbClr val="028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7838413" y="3643947"/>
              <a:ext cx="333375" cy="333375"/>
            </a:xfrm>
            <a:custGeom>
              <a:avLst/>
              <a:gdLst/>
              <a:ahLst/>
              <a:cxnLst/>
              <a:rect l="l" t="t" r="r" b="b"/>
              <a:pathLst>
                <a:path w="333375" h="333375">
                  <a:moveTo>
                    <a:pt x="165986" y="0"/>
                  </a:moveTo>
                  <a:lnTo>
                    <a:pt x="127541" y="4311"/>
                  </a:lnTo>
                  <a:lnTo>
                    <a:pt x="91365" y="18031"/>
                  </a:lnTo>
                  <a:lnTo>
                    <a:pt x="57556" y="41117"/>
                  </a:lnTo>
                  <a:lnTo>
                    <a:pt x="22050" y="83562"/>
                  </a:lnTo>
                  <a:lnTo>
                    <a:pt x="2870" y="135580"/>
                  </a:lnTo>
                  <a:lnTo>
                    <a:pt x="1371" y="146934"/>
                  </a:lnTo>
                  <a:lnTo>
                    <a:pt x="495" y="153563"/>
                  </a:lnTo>
                  <a:lnTo>
                    <a:pt x="215" y="154490"/>
                  </a:lnTo>
                  <a:lnTo>
                    <a:pt x="0" y="155430"/>
                  </a:lnTo>
                  <a:lnTo>
                    <a:pt x="0" y="177528"/>
                  </a:lnTo>
                  <a:lnTo>
                    <a:pt x="635" y="182227"/>
                  </a:lnTo>
                  <a:lnTo>
                    <a:pt x="1181" y="186939"/>
                  </a:lnTo>
                  <a:lnTo>
                    <a:pt x="20300" y="246057"/>
                  </a:lnTo>
                  <a:lnTo>
                    <a:pt x="56273" y="290825"/>
                  </a:lnTo>
                  <a:lnTo>
                    <a:pt x="92889" y="315736"/>
                  </a:lnTo>
                  <a:lnTo>
                    <a:pt x="134886" y="329826"/>
                  </a:lnTo>
                  <a:lnTo>
                    <a:pt x="146659" y="331426"/>
                  </a:lnTo>
                  <a:lnTo>
                    <a:pt x="153492" y="332366"/>
                  </a:lnTo>
                  <a:lnTo>
                    <a:pt x="154419" y="332646"/>
                  </a:lnTo>
                  <a:lnTo>
                    <a:pt x="155359" y="332862"/>
                  </a:lnTo>
                  <a:lnTo>
                    <a:pt x="177457" y="332862"/>
                  </a:lnTo>
                  <a:lnTo>
                    <a:pt x="182143" y="332214"/>
                  </a:lnTo>
                  <a:lnTo>
                    <a:pt x="186855" y="331668"/>
                  </a:lnTo>
                  <a:lnTo>
                    <a:pt x="245991" y="312562"/>
                  </a:lnTo>
                  <a:lnTo>
                    <a:pt x="290766" y="276601"/>
                  </a:lnTo>
                  <a:lnTo>
                    <a:pt x="314836" y="241637"/>
                  </a:lnTo>
                  <a:lnTo>
                    <a:pt x="146735" y="241637"/>
                  </a:lnTo>
                  <a:lnTo>
                    <a:pt x="74307" y="169146"/>
                  </a:lnTo>
                  <a:lnTo>
                    <a:pt x="101473" y="142006"/>
                  </a:lnTo>
                  <a:lnTo>
                    <a:pt x="198574" y="142006"/>
                  </a:lnTo>
                  <a:lnTo>
                    <a:pt x="241007" y="103449"/>
                  </a:lnTo>
                  <a:lnTo>
                    <a:pt x="319441" y="103449"/>
                  </a:lnTo>
                  <a:lnTo>
                    <a:pt x="314126" y="90044"/>
                  </a:lnTo>
                  <a:lnTo>
                    <a:pt x="292557" y="58478"/>
                  </a:lnTo>
                  <a:lnTo>
                    <a:pt x="253933" y="24740"/>
                  </a:lnTo>
                  <a:lnTo>
                    <a:pt x="206603" y="5138"/>
                  </a:lnTo>
                  <a:lnTo>
                    <a:pt x="165986" y="0"/>
                  </a:lnTo>
                  <a:close/>
                </a:path>
                <a:path w="333375" h="333375">
                  <a:moveTo>
                    <a:pt x="319441" y="103449"/>
                  </a:moveTo>
                  <a:lnTo>
                    <a:pt x="241007" y="103449"/>
                  </a:lnTo>
                  <a:lnTo>
                    <a:pt x="267169" y="132151"/>
                  </a:lnTo>
                  <a:lnTo>
                    <a:pt x="146735" y="241637"/>
                  </a:lnTo>
                  <a:lnTo>
                    <a:pt x="314836" y="241637"/>
                  </a:lnTo>
                  <a:lnTo>
                    <a:pt x="315793" y="240013"/>
                  </a:lnTo>
                  <a:lnTo>
                    <a:pt x="324201" y="219677"/>
                  </a:lnTo>
                  <a:lnTo>
                    <a:pt x="329742" y="197988"/>
                  </a:lnTo>
                  <a:lnTo>
                    <a:pt x="332747" y="159857"/>
                  </a:lnTo>
                  <a:lnTo>
                    <a:pt x="327533" y="123856"/>
                  </a:lnTo>
                  <a:lnTo>
                    <a:pt x="319441" y="103449"/>
                  </a:lnTo>
                  <a:close/>
                </a:path>
                <a:path w="333375" h="333375">
                  <a:moveTo>
                    <a:pt x="198574" y="142006"/>
                  </a:moveTo>
                  <a:lnTo>
                    <a:pt x="101473" y="142006"/>
                  </a:lnTo>
                  <a:lnTo>
                    <a:pt x="147713" y="188221"/>
                  </a:lnTo>
                  <a:lnTo>
                    <a:pt x="198574" y="142006"/>
                  </a:lnTo>
                  <a:close/>
                </a:path>
              </a:pathLst>
            </a:custGeom>
            <a:solidFill>
              <a:srgbClr val="028D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7" name="object 3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03273" y="6958591"/>
            <a:ext cx="88900" cy="88900"/>
          </a:xfrm>
          <a:prstGeom prst="rect">
            <a:avLst/>
          </a:prstGeom>
        </p:spPr>
      </p:pic>
      <p:pic>
        <p:nvPicPr>
          <p:cNvPr id="38" name="object 3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03273" y="7156711"/>
            <a:ext cx="88900" cy="88900"/>
          </a:xfrm>
          <a:prstGeom prst="rect">
            <a:avLst/>
          </a:prstGeom>
        </p:spPr>
      </p:pic>
      <p:sp>
        <p:nvSpPr>
          <p:cNvPr id="39" name="object 39"/>
          <p:cNvSpPr txBox="1"/>
          <p:nvPr/>
        </p:nvSpPr>
        <p:spPr>
          <a:xfrm>
            <a:off x="8217075" y="5284731"/>
            <a:ext cx="4976751" cy="20185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Чинне </a:t>
            </a:r>
            <a:r>
              <a:rPr sz="1300" spc="-25" dirty="0">
                <a:solidFill>
                  <a:srgbClr val="231F20"/>
                </a:solidFill>
                <a:latin typeface="Segoe UI"/>
                <a:cs typeface="Segoe UI"/>
              </a:rPr>
              <a:t>законодавство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 визначає </a:t>
            </a:r>
            <a:r>
              <a:rPr sz="1300" spc="-20" dirty="0">
                <a:solidFill>
                  <a:srgbClr val="231F20"/>
                </a:solidFill>
                <a:latin typeface="Segoe UI"/>
                <a:cs typeface="Segoe UI"/>
              </a:rPr>
              <a:t>територіальною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uk-UA" sz="1300" spc="-20" dirty="0">
                <a:solidFill>
                  <a:srgbClr val="231F20"/>
                </a:solidFill>
                <a:latin typeface="Segoe UI"/>
                <a:cs typeface="Segoe UI"/>
              </a:rPr>
              <a:t>основою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uk-UA" sz="1300" spc="-10" dirty="0" err="1">
                <a:solidFill>
                  <a:srgbClr val="231F20"/>
                </a:solidFill>
                <a:latin typeface="Segoe UI"/>
                <a:cs typeface="Segoe UI"/>
              </a:rPr>
              <a:t>діяльно-сті</a:t>
            </a:r>
            <a:r>
              <a:rPr sz="13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ЦОВВ</a:t>
            </a:r>
            <a:r>
              <a:rPr lang="uk-UA" sz="1300" spc="-10" dirty="0">
                <a:solidFill>
                  <a:srgbClr val="231F20"/>
                </a:solidFill>
                <a:latin typeface="Segoe UI"/>
                <a:cs typeface="Segoe UI"/>
              </a:rPr>
              <a:t>, зокрема</a:t>
            </a:r>
            <a:r>
              <a:rPr sz="13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міста</a:t>
            </a:r>
            <a:r>
              <a:rPr sz="13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20" dirty="0">
                <a:solidFill>
                  <a:srgbClr val="231F20"/>
                </a:solidFill>
                <a:latin typeface="Segoe UI"/>
                <a:cs typeface="Segoe UI"/>
              </a:rPr>
              <a:t>республіканського</a:t>
            </a:r>
            <a:r>
              <a:rPr sz="13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dirty="0" err="1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3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en-US" sz="1300" spc="-20" noProof="1">
                <a:solidFill>
                  <a:srgbClr val="231F20"/>
                </a:solidFill>
                <a:latin typeface="Segoe UI"/>
                <a:cs typeface="Segoe UI"/>
              </a:rPr>
              <a:t>обласного</a:t>
            </a:r>
            <a:r>
              <a:rPr sz="13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 err="1">
                <a:solidFill>
                  <a:srgbClr val="231F20"/>
                </a:solidFill>
                <a:latin typeface="Segoe UI"/>
                <a:cs typeface="Segoe UI"/>
              </a:rPr>
              <a:t>значення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,</a:t>
            </a:r>
            <a:r>
              <a:rPr sz="13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25" dirty="0">
                <a:solidFill>
                  <a:srgbClr val="231F20"/>
                </a:solidFill>
                <a:latin typeface="Segoe UI"/>
                <a:cs typeface="Segoe UI"/>
              </a:rPr>
              <a:t>які </a:t>
            </a:r>
            <a:r>
              <a:rPr sz="1300" spc="-20" dirty="0">
                <a:solidFill>
                  <a:srgbClr val="231F20"/>
                </a:solidFill>
                <a:latin typeface="Segoe UI"/>
                <a:cs typeface="Segoe UI"/>
              </a:rPr>
              <a:t>втратять</a:t>
            </a:r>
            <a:r>
              <a:rPr sz="13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відповідний</a:t>
            </a:r>
            <a:r>
              <a:rPr sz="13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20" dirty="0">
                <a:solidFill>
                  <a:srgbClr val="231F20"/>
                </a:solidFill>
                <a:latin typeface="Segoe UI"/>
                <a:cs typeface="Segoe UI"/>
              </a:rPr>
              <a:t>статус</a:t>
            </a:r>
            <a:r>
              <a:rPr sz="13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231F20"/>
                </a:solidFill>
                <a:latin typeface="Segoe UI"/>
                <a:cs typeface="Segoe UI"/>
              </a:rPr>
              <a:t>з</a:t>
            </a:r>
            <a:r>
              <a:rPr sz="13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20" dirty="0">
                <a:solidFill>
                  <a:srgbClr val="231F20"/>
                </a:solidFill>
                <a:latin typeface="Segoe UI"/>
                <a:cs typeface="Segoe UI"/>
              </a:rPr>
              <a:t>26.01.2024</a:t>
            </a:r>
            <a:r>
              <a:rPr sz="13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231F20"/>
                </a:solidFill>
                <a:latin typeface="Segoe UI"/>
                <a:cs typeface="Segoe UI"/>
              </a:rPr>
              <a:t>з</a:t>
            </a:r>
            <a:r>
              <a:rPr sz="13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 err="1">
                <a:solidFill>
                  <a:srgbClr val="231F20"/>
                </a:solidFill>
                <a:latin typeface="Segoe UI"/>
                <a:cs typeface="Segoe UI"/>
              </a:rPr>
              <a:t>набранням</a:t>
            </a:r>
            <a:r>
              <a:rPr sz="13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чинності Закону</a:t>
            </a:r>
            <a:r>
              <a:rPr sz="13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України</a:t>
            </a:r>
            <a:r>
              <a:rPr sz="13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«Про</a:t>
            </a:r>
            <a:r>
              <a:rPr sz="13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20" dirty="0">
                <a:solidFill>
                  <a:srgbClr val="231F20"/>
                </a:solidFill>
                <a:latin typeface="Segoe UI"/>
                <a:cs typeface="Segoe UI"/>
              </a:rPr>
              <a:t>порядок</a:t>
            </a:r>
            <a:r>
              <a:rPr sz="13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 err="1">
                <a:solidFill>
                  <a:srgbClr val="231F20"/>
                </a:solidFill>
                <a:latin typeface="Segoe UI"/>
                <a:cs typeface="Segoe UI"/>
              </a:rPr>
              <a:t>вирішення</a:t>
            </a:r>
            <a:r>
              <a:rPr sz="13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 err="1">
                <a:solidFill>
                  <a:srgbClr val="231F20"/>
                </a:solidFill>
                <a:latin typeface="Segoe UI"/>
                <a:cs typeface="Segoe UI"/>
              </a:rPr>
              <a:t>окремих</a:t>
            </a:r>
            <a:r>
              <a:rPr sz="13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 err="1">
                <a:solidFill>
                  <a:srgbClr val="231F20"/>
                </a:solidFill>
                <a:latin typeface="Segoe UI"/>
                <a:cs typeface="Segoe UI"/>
              </a:rPr>
              <a:t>питань</a:t>
            </a:r>
            <a:r>
              <a:rPr sz="13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uk-UA" sz="1300" spc="-25" dirty="0" err="1">
                <a:solidFill>
                  <a:srgbClr val="231F20"/>
                </a:solidFill>
                <a:latin typeface="Segoe UI"/>
                <a:cs typeface="Segoe UI"/>
              </a:rPr>
              <a:t>ад</a:t>
            </a:r>
            <a:r>
              <a:rPr lang="uk-UA" sz="1300" spc="-15" dirty="0" err="1">
                <a:solidFill>
                  <a:srgbClr val="231F20"/>
                </a:solidFill>
                <a:latin typeface="Segoe UI"/>
                <a:cs typeface="Segoe UI"/>
              </a:rPr>
              <a:t>міні</a:t>
            </a:r>
            <a:r>
              <a:rPr lang="uk-UA" sz="1300" spc="-15" dirty="0">
                <a:solidFill>
                  <a:srgbClr val="231F20"/>
                </a:solidFill>
                <a:latin typeface="Segoe UI"/>
                <a:cs typeface="Segoe UI"/>
              </a:rPr>
              <a:t>-</a:t>
            </a:r>
            <a:r>
              <a:rPr lang="uk-UA" sz="1300" spc="-15" dirty="0" err="1">
                <a:solidFill>
                  <a:srgbClr val="231F20"/>
                </a:solidFill>
                <a:latin typeface="Segoe UI"/>
                <a:cs typeface="Segoe UI"/>
              </a:rPr>
              <a:t>стративно</a:t>
            </a:r>
            <a:r>
              <a:rPr lang="uk-UA" sz="1300" spc="-15" dirty="0">
                <a:solidFill>
                  <a:srgbClr val="231F20"/>
                </a:solidFill>
                <a:latin typeface="Segoe UI"/>
                <a:cs typeface="Segoe UI"/>
              </a:rPr>
              <a:t>-</a:t>
            </a:r>
            <a:r>
              <a:rPr lang="uk-UA" sz="1300" spc="-20" dirty="0">
                <a:solidFill>
                  <a:srgbClr val="231F20"/>
                </a:solidFill>
                <a:latin typeface="Segoe UI"/>
                <a:cs typeface="Segoe UI"/>
              </a:rPr>
              <a:t>територіального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20" dirty="0">
                <a:solidFill>
                  <a:srgbClr val="231F20"/>
                </a:solidFill>
                <a:latin typeface="Segoe UI"/>
                <a:cs typeface="Segoe UI"/>
              </a:rPr>
              <a:t>устрою</a:t>
            </a:r>
            <a:r>
              <a:rPr sz="1300" spc="-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України»</a:t>
            </a:r>
            <a:r>
              <a:rPr sz="1300" spc="-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231F20"/>
                </a:solidFill>
                <a:latin typeface="Segoe UI"/>
                <a:cs typeface="Segoe UI"/>
              </a:rPr>
              <a:t>№</a:t>
            </a:r>
            <a:r>
              <a:rPr sz="1300" spc="-30" dirty="0">
                <a:solidFill>
                  <a:srgbClr val="231F20"/>
                </a:solidFill>
                <a:latin typeface="Segoe UI"/>
                <a:cs typeface="Segoe UI"/>
              </a:rPr>
              <a:t>3285-</a:t>
            </a:r>
            <a:r>
              <a:rPr sz="1300" spc="-25" dirty="0">
                <a:solidFill>
                  <a:srgbClr val="231F20"/>
                </a:solidFill>
                <a:latin typeface="Segoe UI"/>
                <a:cs typeface="Segoe UI"/>
              </a:rPr>
              <a:t>ІХ.</a:t>
            </a:r>
            <a:endParaRPr sz="1300" dirty="0">
              <a:latin typeface="Segoe UI"/>
              <a:cs typeface="Segoe UI"/>
            </a:endParaRPr>
          </a:p>
          <a:p>
            <a:pPr marL="12700" marR="137795">
              <a:lnSpc>
                <a:spcPct val="100000"/>
              </a:lnSpc>
              <a:spcBef>
                <a:spcPts val="1560"/>
              </a:spcBef>
            </a:pP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Потребує</a:t>
            </a:r>
            <a:r>
              <a:rPr sz="13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приведення</a:t>
            </a:r>
            <a:r>
              <a:rPr sz="13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231F20"/>
                </a:solidFill>
                <a:latin typeface="Segoe UI"/>
                <a:cs typeface="Segoe UI"/>
              </a:rPr>
              <a:t>у</a:t>
            </a:r>
            <a:r>
              <a:rPr sz="13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20" dirty="0">
                <a:solidFill>
                  <a:srgbClr val="231F20"/>
                </a:solidFill>
                <a:latin typeface="Segoe UI"/>
                <a:cs typeface="Segoe UI"/>
              </a:rPr>
              <a:t>відповідність </a:t>
            </a:r>
            <a:r>
              <a:rPr lang="uk-UA" sz="1300" dirty="0">
                <a:solidFill>
                  <a:srgbClr val="231F20"/>
                </a:solidFill>
                <a:latin typeface="Segoe UI"/>
                <a:cs typeface="Segoe UI"/>
              </a:rPr>
              <a:t>до</a:t>
            </a:r>
            <a:r>
              <a:rPr sz="13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uk-UA" sz="1300" spc="-20" dirty="0">
                <a:solidFill>
                  <a:srgbClr val="231F20"/>
                </a:solidFill>
                <a:latin typeface="Segoe UI"/>
                <a:cs typeface="Segoe UI"/>
              </a:rPr>
              <a:t>вищезазначеного </a:t>
            </a:r>
            <a:r>
              <a:rPr sz="1300" spc="-25" dirty="0" err="1">
                <a:solidFill>
                  <a:srgbClr val="231F20"/>
                </a:solidFill>
                <a:latin typeface="Segoe UI"/>
                <a:cs typeface="Segoe UI"/>
              </a:rPr>
              <a:t>За</a:t>
            </a:r>
            <a:r>
              <a:rPr sz="1300" spc="-10" dirty="0" err="1">
                <a:solidFill>
                  <a:srgbClr val="231F20"/>
                </a:solidFill>
                <a:latin typeface="Segoe UI"/>
                <a:cs typeface="Segoe UI"/>
              </a:rPr>
              <a:t>кону</a:t>
            </a:r>
            <a:r>
              <a:rPr sz="13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231F20"/>
                </a:solidFill>
                <a:latin typeface="Segoe UI"/>
                <a:cs typeface="Segoe UI"/>
              </a:rPr>
              <a:t>№</a:t>
            </a:r>
            <a:r>
              <a:rPr sz="13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30" dirty="0">
                <a:solidFill>
                  <a:srgbClr val="231F20"/>
                </a:solidFill>
                <a:latin typeface="Segoe UI"/>
                <a:cs typeface="Segoe UI"/>
              </a:rPr>
              <a:t>3285-</a:t>
            </a:r>
            <a:r>
              <a:rPr sz="1300" dirty="0">
                <a:solidFill>
                  <a:srgbClr val="231F20"/>
                </a:solidFill>
                <a:latin typeface="Segoe UI"/>
                <a:cs typeface="Segoe UI"/>
              </a:rPr>
              <a:t>ІХ</a:t>
            </a:r>
            <a:r>
              <a:rPr sz="13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чинне</a:t>
            </a:r>
            <a:r>
              <a:rPr sz="1300" spc="-25" dirty="0">
                <a:solidFill>
                  <a:srgbClr val="231F20"/>
                </a:solidFill>
                <a:latin typeface="Segoe UI"/>
                <a:cs typeface="Segoe UI"/>
              </a:rPr>
              <a:t> законодавство,</a:t>
            </a:r>
            <a:r>
              <a:rPr sz="13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231F20"/>
                </a:solidFill>
                <a:latin typeface="Segoe UI"/>
                <a:cs typeface="Segoe UI"/>
              </a:rPr>
              <a:t>а</a:t>
            </a:r>
            <a:r>
              <a:rPr sz="13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саме:</a:t>
            </a:r>
            <a:endParaRPr sz="1300" dirty="0">
              <a:latin typeface="Segoe UI"/>
              <a:cs typeface="Segoe UI"/>
            </a:endParaRPr>
          </a:p>
          <a:p>
            <a:pPr marL="143510" marR="476884" indent="-6985">
              <a:lnSpc>
                <a:spcPct val="100000"/>
              </a:lnSpc>
            </a:pPr>
            <a:r>
              <a:rPr lang="uk-UA" sz="1300" spc="-45" dirty="0">
                <a:solidFill>
                  <a:srgbClr val="231F20"/>
                </a:solidFill>
                <a:latin typeface="Segoe UI"/>
                <a:cs typeface="Segoe UI"/>
              </a:rPr>
              <a:t>  </a:t>
            </a:r>
            <a:r>
              <a:rPr sz="1300" spc="-45" dirty="0" err="1">
                <a:solidFill>
                  <a:srgbClr val="231F20"/>
                </a:solidFill>
                <a:latin typeface="Segoe UI"/>
                <a:cs typeface="Segoe UI"/>
              </a:rPr>
              <a:t>Закон</a:t>
            </a:r>
            <a:r>
              <a:rPr sz="13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40" dirty="0">
                <a:solidFill>
                  <a:srgbClr val="231F20"/>
                </a:solidFill>
                <a:latin typeface="Segoe UI"/>
                <a:cs typeface="Segoe UI"/>
              </a:rPr>
              <a:t>України</a:t>
            </a:r>
            <a:r>
              <a:rPr sz="13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45" dirty="0">
                <a:solidFill>
                  <a:srgbClr val="231F20"/>
                </a:solidFill>
                <a:latin typeface="Segoe UI"/>
                <a:cs typeface="Segoe UI"/>
              </a:rPr>
              <a:t>«Про</a:t>
            </a:r>
            <a:r>
              <a:rPr sz="13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45" dirty="0">
                <a:solidFill>
                  <a:srgbClr val="231F20"/>
                </a:solidFill>
                <a:latin typeface="Segoe UI"/>
                <a:cs typeface="Segoe UI"/>
              </a:rPr>
              <a:t>центральні</a:t>
            </a:r>
            <a:r>
              <a:rPr sz="13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40" dirty="0">
                <a:solidFill>
                  <a:srgbClr val="231F20"/>
                </a:solidFill>
                <a:latin typeface="Segoe UI"/>
                <a:cs typeface="Segoe UI"/>
              </a:rPr>
              <a:t>органи</a:t>
            </a:r>
            <a:r>
              <a:rPr sz="13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45" dirty="0">
                <a:solidFill>
                  <a:srgbClr val="231F20"/>
                </a:solidFill>
                <a:latin typeface="Segoe UI"/>
                <a:cs typeface="Segoe UI"/>
              </a:rPr>
              <a:t>виконавчої</a:t>
            </a:r>
            <a:r>
              <a:rPr sz="13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25" dirty="0">
                <a:solidFill>
                  <a:srgbClr val="231F20"/>
                </a:solidFill>
                <a:latin typeface="Segoe UI"/>
                <a:cs typeface="Segoe UI"/>
              </a:rPr>
              <a:t>влади» </a:t>
            </a:r>
            <a:r>
              <a:rPr lang="uk-UA" sz="1300" spc="-25" dirty="0">
                <a:solidFill>
                  <a:srgbClr val="231F20"/>
                </a:solidFill>
                <a:latin typeface="Segoe UI"/>
                <a:cs typeface="Segoe UI"/>
              </a:rPr>
              <a:t>                                                                                                             З</a:t>
            </a:r>
            <a:r>
              <a:rPr sz="1300" spc="-10" dirty="0" err="1">
                <a:solidFill>
                  <a:srgbClr val="231F20"/>
                </a:solidFill>
                <a:latin typeface="Segoe UI"/>
                <a:cs typeface="Segoe UI"/>
              </a:rPr>
              <a:t>акон</a:t>
            </a:r>
            <a:r>
              <a:rPr sz="13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України</a:t>
            </a:r>
            <a:r>
              <a:rPr sz="13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«Про</a:t>
            </a:r>
            <a:r>
              <a:rPr sz="13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10" dirty="0">
                <a:solidFill>
                  <a:srgbClr val="231F20"/>
                </a:solidFill>
                <a:latin typeface="Segoe UI"/>
                <a:cs typeface="Segoe UI"/>
              </a:rPr>
              <a:t>державну</a:t>
            </a:r>
            <a:r>
              <a:rPr sz="13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20" dirty="0">
                <a:solidFill>
                  <a:srgbClr val="231F20"/>
                </a:solidFill>
                <a:latin typeface="Segoe UI"/>
                <a:cs typeface="Segoe UI"/>
              </a:rPr>
              <a:t>службу»</a:t>
            </a:r>
            <a:r>
              <a:rPr sz="13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dirty="0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3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300" spc="-20" dirty="0">
                <a:solidFill>
                  <a:srgbClr val="231F20"/>
                </a:solidFill>
                <a:latin typeface="Segoe UI"/>
                <a:cs typeface="Segoe UI"/>
              </a:rPr>
              <a:t>інші</a:t>
            </a:r>
            <a:endParaRPr sz="1300" dirty="0">
              <a:latin typeface="Segoe UI"/>
              <a:cs typeface="Segoe UI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7680973" y="5182817"/>
            <a:ext cx="38735" cy="2306320"/>
            <a:chOff x="7680973" y="5182817"/>
            <a:chExt cx="38735" cy="2306320"/>
          </a:xfrm>
        </p:grpSpPr>
        <p:sp>
          <p:nvSpPr>
            <p:cNvPr id="41" name="object 41"/>
            <p:cNvSpPr/>
            <p:nvPr/>
          </p:nvSpPr>
          <p:spPr>
            <a:xfrm>
              <a:off x="7687323" y="5182817"/>
              <a:ext cx="0" cy="2248535"/>
            </a:xfrm>
            <a:custGeom>
              <a:avLst/>
              <a:gdLst/>
              <a:ahLst/>
              <a:cxnLst/>
              <a:rect l="l" t="t" r="r" b="b"/>
              <a:pathLst>
                <a:path h="2248534">
                  <a:moveTo>
                    <a:pt x="0" y="0"/>
                  </a:moveTo>
                  <a:lnTo>
                    <a:pt x="0" y="2248154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7687323" y="7456808"/>
              <a:ext cx="26034" cy="26034"/>
            </a:xfrm>
            <a:custGeom>
              <a:avLst/>
              <a:gdLst/>
              <a:ahLst/>
              <a:cxnLst/>
              <a:rect l="l" t="t" r="r" b="b"/>
              <a:pathLst>
                <a:path w="26034" h="26034">
                  <a:moveTo>
                    <a:pt x="0" y="0"/>
                  </a:moveTo>
                  <a:lnTo>
                    <a:pt x="0" y="25844"/>
                  </a:lnTo>
                  <a:lnTo>
                    <a:pt x="25615" y="25844"/>
                  </a:lnTo>
                </a:path>
              </a:pathLst>
            </a:custGeom>
            <a:ln w="12700">
              <a:solidFill>
                <a:srgbClr val="940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3" name="object 43"/>
          <p:cNvGrpSpPr/>
          <p:nvPr/>
        </p:nvGrpSpPr>
        <p:grpSpPr>
          <a:xfrm>
            <a:off x="7764158" y="7450458"/>
            <a:ext cx="5461635" cy="38735"/>
            <a:chOff x="7764158" y="7450458"/>
            <a:chExt cx="5461635" cy="38735"/>
          </a:xfrm>
        </p:grpSpPr>
        <p:sp>
          <p:nvSpPr>
            <p:cNvPr id="44" name="object 44"/>
            <p:cNvSpPr/>
            <p:nvPr/>
          </p:nvSpPr>
          <p:spPr>
            <a:xfrm>
              <a:off x="7764158" y="7482649"/>
              <a:ext cx="5404485" cy="0"/>
            </a:xfrm>
            <a:custGeom>
              <a:avLst/>
              <a:gdLst/>
              <a:ahLst/>
              <a:cxnLst/>
              <a:rect l="l" t="t" r="r" b="b"/>
              <a:pathLst>
                <a:path w="5404484">
                  <a:moveTo>
                    <a:pt x="0" y="0"/>
                  </a:moveTo>
                  <a:lnTo>
                    <a:pt x="5404053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3193827" y="7456808"/>
              <a:ext cx="26034" cy="26034"/>
            </a:xfrm>
            <a:custGeom>
              <a:avLst/>
              <a:gdLst/>
              <a:ahLst/>
              <a:cxnLst/>
              <a:rect l="l" t="t" r="r" b="b"/>
              <a:pathLst>
                <a:path w="26034" h="26034">
                  <a:moveTo>
                    <a:pt x="0" y="25844"/>
                  </a:moveTo>
                  <a:lnTo>
                    <a:pt x="25603" y="25844"/>
                  </a:lnTo>
                  <a:lnTo>
                    <a:pt x="25603" y="0"/>
                  </a:lnTo>
                </a:path>
              </a:pathLst>
            </a:custGeom>
            <a:ln w="12700">
              <a:solidFill>
                <a:srgbClr val="940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6" name="object 46"/>
          <p:cNvGrpSpPr/>
          <p:nvPr/>
        </p:nvGrpSpPr>
        <p:grpSpPr>
          <a:xfrm>
            <a:off x="13187478" y="5098939"/>
            <a:ext cx="38735" cy="2306320"/>
            <a:chOff x="13187478" y="5098939"/>
            <a:chExt cx="38735" cy="2306320"/>
          </a:xfrm>
        </p:grpSpPr>
        <p:sp>
          <p:nvSpPr>
            <p:cNvPr id="47" name="object 47"/>
            <p:cNvSpPr/>
            <p:nvPr/>
          </p:nvSpPr>
          <p:spPr>
            <a:xfrm>
              <a:off x="13219437" y="5156973"/>
              <a:ext cx="0" cy="2248535"/>
            </a:xfrm>
            <a:custGeom>
              <a:avLst/>
              <a:gdLst/>
              <a:ahLst/>
              <a:cxnLst/>
              <a:rect l="l" t="t" r="r" b="b"/>
              <a:pathLst>
                <a:path h="2248534">
                  <a:moveTo>
                    <a:pt x="0" y="2248154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13193828" y="5105289"/>
              <a:ext cx="26034" cy="26034"/>
            </a:xfrm>
            <a:custGeom>
              <a:avLst/>
              <a:gdLst/>
              <a:ahLst/>
              <a:cxnLst/>
              <a:rect l="l" t="t" r="r" b="b"/>
              <a:pathLst>
                <a:path w="26034" h="26035">
                  <a:moveTo>
                    <a:pt x="25603" y="25844"/>
                  </a:moveTo>
                  <a:lnTo>
                    <a:pt x="25603" y="0"/>
                  </a:ln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9" name="object 49"/>
          <p:cNvGrpSpPr/>
          <p:nvPr/>
        </p:nvGrpSpPr>
        <p:grpSpPr>
          <a:xfrm>
            <a:off x="7680973" y="5098939"/>
            <a:ext cx="5461635" cy="38735"/>
            <a:chOff x="7680973" y="5098939"/>
            <a:chExt cx="5461635" cy="38735"/>
          </a:xfrm>
        </p:grpSpPr>
        <p:sp>
          <p:nvSpPr>
            <p:cNvPr id="50" name="object 50"/>
            <p:cNvSpPr/>
            <p:nvPr/>
          </p:nvSpPr>
          <p:spPr>
            <a:xfrm>
              <a:off x="7738549" y="5105295"/>
              <a:ext cx="5404485" cy="0"/>
            </a:xfrm>
            <a:custGeom>
              <a:avLst/>
              <a:gdLst/>
              <a:ahLst/>
              <a:cxnLst/>
              <a:rect l="l" t="t" r="r" b="b"/>
              <a:pathLst>
                <a:path w="5404484">
                  <a:moveTo>
                    <a:pt x="5404053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1" name="object 51"/>
            <p:cNvSpPr/>
            <p:nvPr/>
          </p:nvSpPr>
          <p:spPr>
            <a:xfrm>
              <a:off x="7687323" y="5105289"/>
              <a:ext cx="26034" cy="26034"/>
            </a:xfrm>
            <a:custGeom>
              <a:avLst/>
              <a:gdLst/>
              <a:ahLst/>
              <a:cxnLst/>
              <a:rect l="l" t="t" r="r" b="b"/>
              <a:pathLst>
                <a:path w="26034" h="26035">
                  <a:moveTo>
                    <a:pt x="25615" y="0"/>
                  </a:moveTo>
                  <a:lnTo>
                    <a:pt x="0" y="0"/>
                  </a:lnTo>
                  <a:lnTo>
                    <a:pt x="0" y="25844"/>
                  </a:lnTo>
                </a:path>
              </a:pathLst>
            </a:custGeom>
            <a:ln w="12700">
              <a:solidFill>
                <a:srgbClr val="940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2" name="object 52"/>
          <p:cNvSpPr/>
          <p:nvPr/>
        </p:nvSpPr>
        <p:spPr>
          <a:xfrm>
            <a:off x="7870183" y="5335070"/>
            <a:ext cx="144780" cy="574675"/>
          </a:xfrm>
          <a:custGeom>
            <a:avLst/>
            <a:gdLst/>
            <a:ahLst/>
            <a:cxnLst/>
            <a:rect l="l" t="t" r="r" b="b"/>
            <a:pathLst>
              <a:path w="144779" h="574675">
                <a:moveTo>
                  <a:pt x="137248" y="0"/>
                </a:moveTo>
                <a:lnTo>
                  <a:pt x="6311" y="0"/>
                </a:lnTo>
                <a:lnTo>
                  <a:pt x="20904" y="389661"/>
                </a:lnTo>
                <a:lnTo>
                  <a:pt x="121869" y="389661"/>
                </a:lnTo>
                <a:lnTo>
                  <a:pt x="137248" y="0"/>
                </a:lnTo>
                <a:close/>
              </a:path>
              <a:path w="144779" h="574675">
                <a:moveTo>
                  <a:pt x="72567" y="444487"/>
                </a:moveTo>
                <a:lnTo>
                  <a:pt x="31712" y="454688"/>
                </a:lnTo>
                <a:lnTo>
                  <a:pt x="5180" y="483333"/>
                </a:lnTo>
                <a:lnTo>
                  <a:pt x="0" y="509168"/>
                </a:lnTo>
                <a:lnTo>
                  <a:pt x="1281" y="522267"/>
                </a:lnTo>
                <a:lnTo>
                  <a:pt x="20510" y="555510"/>
                </a:lnTo>
                <a:lnTo>
                  <a:pt x="57482" y="573439"/>
                </a:lnTo>
                <a:lnTo>
                  <a:pt x="72567" y="574636"/>
                </a:lnTo>
                <a:lnTo>
                  <a:pt x="87788" y="573477"/>
                </a:lnTo>
                <a:lnTo>
                  <a:pt x="124434" y="556094"/>
                </a:lnTo>
                <a:lnTo>
                  <a:pt x="143103" y="522746"/>
                </a:lnTo>
                <a:lnTo>
                  <a:pt x="144348" y="509168"/>
                </a:lnTo>
                <a:lnTo>
                  <a:pt x="143090" y="495769"/>
                </a:lnTo>
                <a:lnTo>
                  <a:pt x="113458" y="454801"/>
                </a:lnTo>
                <a:lnTo>
                  <a:pt x="72567" y="444487"/>
                </a:lnTo>
                <a:close/>
              </a:path>
            </a:pathLst>
          </a:custGeom>
          <a:solidFill>
            <a:srgbClr val="940413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56196" y="4052295"/>
            <a:ext cx="4473575" cy="1168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79705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Кількість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ТО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ЦОВВ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ма</a:t>
            </a:r>
            <a:r>
              <a:rPr lang="uk-UA" sz="1500" dirty="0">
                <a:solidFill>
                  <a:srgbClr val="231F20"/>
                </a:solidFill>
                <a:latin typeface="Segoe UI"/>
                <a:cs typeface="Segoe UI"/>
              </a:rPr>
              <a:t>ла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зменшитися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відповідно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до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кількості</a:t>
            </a:r>
            <a:r>
              <a:rPr sz="15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районів</a:t>
            </a:r>
            <a:endParaRPr sz="1500" dirty="0">
              <a:latin typeface="Segoe UI"/>
              <a:cs typeface="Segoe UI"/>
            </a:endParaRPr>
          </a:p>
          <a:p>
            <a:pPr marL="12700" marR="5080">
              <a:lnSpc>
                <a:spcPct val="100000"/>
              </a:lnSpc>
              <a:spcBef>
                <a:spcPts val="1800"/>
              </a:spcBef>
            </a:pP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Міста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uk-UA" sz="1500" spc="-65" dirty="0">
                <a:solidFill>
                  <a:srgbClr val="231F20"/>
                </a:solidFill>
                <a:latin typeface="Segoe UI"/>
                <a:cs typeface="Segoe UI"/>
              </a:rPr>
              <a:t>республіканського, 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обласного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значення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увійшли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до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складу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ново</a:t>
            </a:r>
            <a:r>
              <a:rPr sz="1500" spc="-20" dirty="0" err="1">
                <a:solidFill>
                  <a:srgbClr val="231F20"/>
                </a:solidFill>
                <a:latin typeface="Segoe UI"/>
                <a:cs typeface="Segoe UI"/>
              </a:rPr>
              <a:t>утворених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районів</a:t>
            </a:r>
            <a:endParaRPr sz="1500" dirty="0">
              <a:latin typeface="Segoe UI"/>
              <a:cs typeface="Segoe U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895350" y="3971102"/>
            <a:ext cx="5544820" cy="1409700"/>
            <a:chOff x="889000" y="4090706"/>
            <a:chExt cx="5544820" cy="1409700"/>
          </a:xfrm>
        </p:grpSpPr>
        <p:sp>
          <p:nvSpPr>
            <p:cNvPr id="4" name="object 4"/>
            <p:cNvSpPr/>
            <p:nvPr/>
          </p:nvSpPr>
          <p:spPr>
            <a:xfrm>
              <a:off x="895350" y="4171899"/>
              <a:ext cx="0" cy="1272540"/>
            </a:xfrm>
            <a:custGeom>
              <a:avLst/>
              <a:gdLst/>
              <a:ahLst/>
              <a:cxnLst/>
              <a:rect l="l" t="t" r="r" b="b"/>
              <a:pathLst>
                <a:path h="1272539">
                  <a:moveTo>
                    <a:pt x="0" y="0"/>
                  </a:moveTo>
                  <a:lnTo>
                    <a:pt x="0" y="1272273"/>
                  </a:lnTo>
                </a:path>
              </a:pathLst>
            </a:custGeom>
            <a:ln w="12700">
              <a:solidFill>
                <a:srgbClr val="0B293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972185" y="5494060"/>
              <a:ext cx="5404485" cy="0"/>
            </a:xfrm>
            <a:custGeom>
              <a:avLst/>
              <a:gdLst/>
              <a:ahLst/>
              <a:cxnLst/>
              <a:rect l="l" t="t" r="r" b="b"/>
              <a:pathLst>
                <a:path w="5404485">
                  <a:moveTo>
                    <a:pt x="0" y="0"/>
                  </a:moveTo>
                  <a:lnTo>
                    <a:pt x="5404053" y="0"/>
                  </a:lnTo>
                </a:path>
              </a:pathLst>
            </a:custGeom>
            <a:ln w="12700">
              <a:solidFill>
                <a:srgbClr val="0B293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6427462" y="4146947"/>
              <a:ext cx="0" cy="1272540"/>
            </a:xfrm>
            <a:custGeom>
              <a:avLst/>
              <a:gdLst/>
              <a:ahLst/>
              <a:cxnLst/>
              <a:rect l="l" t="t" r="r" b="b"/>
              <a:pathLst>
                <a:path h="1272539">
                  <a:moveTo>
                    <a:pt x="0" y="1272273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B293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46574" y="4097060"/>
              <a:ext cx="5404485" cy="0"/>
            </a:xfrm>
            <a:custGeom>
              <a:avLst/>
              <a:gdLst/>
              <a:ahLst/>
              <a:cxnLst/>
              <a:rect l="l" t="t" r="r" b="b"/>
              <a:pathLst>
                <a:path w="5404485">
                  <a:moveTo>
                    <a:pt x="5404053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B293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95350" y="4097056"/>
              <a:ext cx="5532120" cy="1397000"/>
            </a:xfrm>
            <a:custGeom>
              <a:avLst/>
              <a:gdLst/>
              <a:ahLst/>
              <a:cxnLst/>
              <a:rect l="l" t="t" r="r" b="b"/>
              <a:pathLst>
                <a:path w="5532120" h="1397000">
                  <a:moveTo>
                    <a:pt x="0" y="1372057"/>
                  </a:moveTo>
                  <a:lnTo>
                    <a:pt x="0" y="1396999"/>
                  </a:lnTo>
                  <a:lnTo>
                    <a:pt x="25615" y="1396999"/>
                  </a:lnTo>
                </a:path>
                <a:path w="5532120" h="1397000">
                  <a:moveTo>
                    <a:pt x="5506504" y="1396999"/>
                  </a:moveTo>
                  <a:lnTo>
                    <a:pt x="5532107" y="1396999"/>
                  </a:lnTo>
                  <a:lnTo>
                    <a:pt x="5532107" y="1372057"/>
                  </a:lnTo>
                </a:path>
                <a:path w="5532120" h="1397000">
                  <a:moveTo>
                    <a:pt x="5532107" y="24955"/>
                  </a:moveTo>
                  <a:lnTo>
                    <a:pt x="5532107" y="0"/>
                  </a:lnTo>
                  <a:lnTo>
                    <a:pt x="5506504" y="0"/>
                  </a:lnTo>
                </a:path>
                <a:path w="5532120" h="1397000">
                  <a:moveTo>
                    <a:pt x="25615" y="0"/>
                  </a:moveTo>
                  <a:lnTo>
                    <a:pt x="0" y="0"/>
                  </a:lnTo>
                  <a:lnTo>
                    <a:pt x="0" y="24955"/>
                  </a:lnTo>
                </a:path>
              </a:pathLst>
            </a:custGeom>
            <a:ln w="12700">
              <a:solidFill>
                <a:srgbClr val="0B29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010344" y="4316560"/>
              <a:ext cx="669290" cy="617220"/>
            </a:xfrm>
            <a:custGeom>
              <a:avLst/>
              <a:gdLst/>
              <a:ahLst/>
              <a:cxnLst/>
              <a:rect l="l" t="t" r="r" b="b"/>
              <a:pathLst>
                <a:path w="669289" h="617220">
                  <a:moveTo>
                    <a:pt x="620081" y="616675"/>
                  </a:moveTo>
                  <a:lnTo>
                    <a:pt x="467825" y="616675"/>
                  </a:lnTo>
                  <a:lnTo>
                    <a:pt x="615816" y="617052"/>
                  </a:lnTo>
                  <a:lnTo>
                    <a:pt x="620081" y="616675"/>
                  </a:lnTo>
                  <a:close/>
                </a:path>
                <a:path w="669289" h="617220">
                  <a:moveTo>
                    <a:pt x="331364" y="0"/>
                  </a:moveTo>
                  <a:lnTo>
                    <a:pt x="295065" y="25803"/>
                  </a:lnTo>
                  <a:lnTo>
                    <a:pt x="21156" y="524153"/>
                  </a:lnTo>
                  <a:lnTo>
                    <a:pt x="0" y="567980"/>
                  </a:lnTo>
                  <a:lnTo>
                    <a:pt x="41" y="583066"/>
                  </a:lnTo>
                  <a:lnTo>
                    <a:pt x="29692" y="614920"/>
                  </a:lnTo>
                  <a:lnTo>
                    <a:pt x="45510" y="616798"/>
                  </a:lnTo>
                  <a:lnTo>
                    <a:pt x="620081" y="616675"/>
                  </a:lnTo>
                  <a:lnTo>
                    <a:pt x="633964" y="615449"/>
                  </a:lnTo>
                  <a:lnTo>
                    <a:pt x="649063" y="609841"/>
                  </a:lnTo>
                  <a:lnTo>
                    <a:pt x="660845" y="599342"/>
                  </a:lnTo>
                  <a:lnTo>
                    <a:pt x="669042" y="583066"/>
                  </a:lnTo>
                  <a:lnTo>
                    <a:pt x="669042" y="567369"/>
                  </a:lnTo>
                  <a:lnTo>
                    <a:pt x="652645" y="535962"/>
                  </a:lnTo>
                  <a:lnTo>
                    <a:pt x="334181" y="535962"/>
                  </a:lnTo>
                  <a:lnTo>
                    <a:pt x="318759" y="532789"/>
                  </a:lnTo>
                  <a:lnTo>
                    <a:pt x="306067" y="524153"/>
                  </a:lnTo>
                  <a:lnTo>
                    <a:pt x="297455" y="511404"/>
                  </a:lnTo>
                  <a:lnTo>
                    <a:pt x="294278" y="495894"/>
                  </a:lnTo>
                  <a:lnTo>
                    <a:pt x="297394" y="480376"/>
                  </a:lnTo>
                  <a:lnTo>
                    <a:pt x="305927" y="467709"/>
                  </a:lnTo>
                  <a:lnTo>
                    <a:pt x="318599" y="459171"/>
                  </a:lnTo>
                  <a:lnTo>
                    <a:pt x="334130" y="456041"/>
                  </a:lnTo>
                  <a:lnTo>
                    <a:pt x="609644" y="456041"/>
                  </a:lnTo>
                  <a:lnTo>
                    <a:pt x="594732" y="428876"/>
                  </a:lnTo>
                  <a:lnTo>
                    <a:pt x="340760" y="428876"/>
                  </a:lnTo>
                  <a:lnTo>
                    <a:pt x="327082" y="428520"/>
                  </a:lnTo>
                  <a:lnTo>
                    <a:pt x="322294" y="423821"/>
                  </a:lnTo>
                  <a:lnTo>
                    <a:pt x="307930" y="339441"/>
                  </a:lnTo>
                  <a:lnTo>
                    <a:pt x="294583" y="260537"/>
                  </a:lnTo>
                  <a:lnTo>
                    <a:pt x="294468" y="254848"/>
                  </a:lnTo>
                  <a:lnTo>
                    <a:pt x="297253" y="239343"/>
                  </a:lnTo>
                  <a:lnTo>
                    <a:pt x="305824" y="226555"/>
                  </a:lnTo>
                  <a:lnTo>
                    <a:pt x="318730" y="217925"/>
                  </a:lnTo>
                  <a:lnTo>
                    <a:pt x="334524" y="214893"/>
                  </a:lnTo>
                  <a:lnTo>
                    <a:pt x="477170" y="214893"/>
                  </a:lnTo>
                  <a:lnTo>
                    <a:pt x="373094" y="25549"/>
                  </a:lnTo>
                  <a:lnTo>
                    <a:pt x="361597" y="10779"/>
                  </a:lnTo>
                  <a:lnTo>
                    <a:pt x="347316" y="2137"/>
                  </a:lnTo>
                  <a:lnTo>
                    <a:pt x="331364" y="0"/>
                  </a:lnTo>
                  <a:close/>
                </a:path>
                <a:path w="669289" h="617220">
                  <a:moveTo>
                    <a:pt x="609644" y="456041"/>
                  </a:moveTo>
                  <a:lnTo>
                    <a:pt x="334130" y="456041"/>
                  </a:lnTo>
                  <a:lnTo>
                    <a:pt x="349697" y="459171"/>
                  </a:lnTo>
                  <a:lnTo>
                    <a:pt x="362355" y="467676"/>
                  </a:lnTo>
                  <a:lnTo>
                    <a:pt x="370897" y="480332"/>
                  </a:lnTo>
                  <a:lnTo>
                    <a:pt x="374034" y="495856"/>
                  </a:lnTo>
                  <a:lnTo>
                    <a:pt x="370882" y="511350"/>
                  </a:lnTo>
                  <a:lnTo>
                    <a:pt x="362289" y="524105"/>
                  </a:lnTo>
                  <a:lnTo>
                    <a:pt x="349606" y="532762"/>
                  </a:lnTo>
                  <a:lnTo>
                    <a:pt x="334181" y="535962"/>
                  </a:lnTo>
                  <a:lnTo>
                    <a:pt x="652645" y="535962"/>
                  </a:lnTo>
                  <a:lnTo>
                    <a:pt x="646450" y="524105"/>
                  </a:lnTo>
                  <a:lnTo>
                    <a:pt x="637767" y="507612"/>
                  </a:lnTo>
                  <a:lnTo>
                    <a:pt x="627094" y="487829"/>
                  </a:lnTo>
                  <a:lnTo>
                    <a:pt x="609644" y="456041"/>
                  </a:lnTo>
                  <a:close/>
                </a:path>
                <a:path w="669289" h="617220">
                  <a:moveTo>
                    <a:pt x="477170" y="214893"/>
                  </a:moveTo>
                  <a:lnTo>
                    <a:pt x="334524" y="214893"/>
                  </a:lnTo>
                  <a:lnTo>
                    <a:pt x="350641" y="218382"/>
                  </a:lnTo>
                  <a:lnTo>
                    <a:pt x="363582" y="227379"/>
                  </a:lnTo>
                  <a:lnTo>
                    <a:pt x="371779" y="240456"/>
                  </a:lnTo>
                  <a:lnTo>
                    <a:pt x="373665" y="256181"/>
                  </a:lnTo>
                  <a:lnTo>
                    <a:pt x="371743" y="271353"/>
                  </a:lnTo>
                  <a:lnTo>
                    <a:pt x="369392" y="286479"/>
                  </a:lnTo>
                  <a:lnTo>
                    <a:pt x="364242" y="316671"/>
                  </a:lnTo>
                  <a:lnTo>
                    <a:pt x="360088" y="341413"/>
                  </a:lnTo>
                  <a:lnTo>
                    <a:pt x="355895" y="366146"/>
                  </a:lnTo>
                  <a:lnTo>
                    <a:pt x="351669" y="390872"/>
                  </a:lnTo>
                  <a:lnTo>
                    <a:pt x="345941" y="424113"/>
                  </a:lnTo>
                  <a:lnTo>
                    <a:pt x="340760" y="428876"/>
                  </a:lnTo>
                  <a:lnTo>
                    <a:pt x="594732" y="428876"/>
                  </a:lnTo>
                  <a:lnTo>
                    <a:pt x="477170" y="214893"/>
                  </a:lnTo>
                  <a:close/>
                </a:path>
              </a:pathLst>
            </a:custGeom>
            <a:solidFill>
              <a:srgbClr val="0B29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14362963" y="63"/>
            <a:ext cx="757555" cy="8505190"/>
            <a:chOff x="14362963" y="63"/>
            <a:chExt cx="757555" cy="8505190"/>
          </a:xfrm>
        </p:grpSpPr>
        <p:sp>
          <p:nvSpPr>
            <p:cNvPr id="11" name="object 11"/>
            <p:cNvSpPr/>
            <p:nvPr/>
          </p:nvSpPr>
          <p:spPr>
            <a:xfrm>
              <a:off x="14362963" y="63"/>
              <a:ext cx="757555" cy="8505190"/>
            </a:xfrm>
            <a:custGeom>
              <a:avLst/>
              <a:gdLst/>
              <a:ahLst/>
              <a:cxnLst/>
              <a:rect l="l" t="t" r="r" b="b"/>
              <a:pathLst>
                <a:path w="757555" h="8505190">
                  <a:moveTo>
                    <a:pt x="757046" y="0"/>
                  </a:moveTo>
                  <a:lnTo>
                    <a:pt x="0" y="0"/>
                  </a:lnTo>
                  <a:lnTo>
                    <a:pt x="0" y="8504936"/>
                  </a:lnTo>
                  <a:lnTo>
                    <a:pt x="757046" y="8504936"/>
                  </a:lnTo>
                  <a:lnTo>
                    <a:pt x="757046" y="0"/>
                  </a:lnTo>
                  <a:close/>
                </a:path>
              </a:pathLst>
            </a:custGeom>
            <a:solidFill>
              <a:srgbClr val="FED3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4528788" y="914501"/>
              <a:ext cx="425450" cy="201930"/>
            </a:xfrm>
            <a:custGeom>
              <a:avLst/>
              <a:gdLst/>
              <a:ahLst/>
              <a:cxnLst/>
              <a:rect l="l" t="t" r="r" b="b"/>
              <a:pathLst>
                <a:path w="425450" h="201930">
                  <a:moveTo>
                    <a:pt x="200507" y="183654"/>
                  </a:moveTo>
                  <a:lnTo>
                    <a:pt x="0" y="183654"/>
                  </a:lnTo>
                  <a:lnTo>
                    <a:pt x="0" y="201498"/>
                  </a:lnTo>
                  <a:lnTo>
                    <a:pt x="200507" y="201498"/>
                  </a:lnTo>
                  <a:lnTo>
                    <a:pt x="200507" y="183654"/>
                  </a:lnTo>
                  <a:close/>
                </a:path>
                <a:path w="425450" h="201930">
                  <a:moveTo>
                    <a:pt x="200507" y="137744"/>
                  </a:moveTo>
                  <a:lnTo>
                    <a:pt x="0" y="137744"/>
                  </a:lnTo>
                  <a:lnTo>
                    <a:pt x="0" y="155587"/>
                  </a:lnTo>
                  <a:lnTo>
                    <a:pt x="200507" y="155587"/>
                  </a:lnTo>
                  <a:lnTo>
                    <a:pt x="200507" y="137744"/>
                  </a:lnTo>
                  <a:close/>
                </a:path>
                <a:path w="425450" h="201930">
                  <a:moveTo>
                    <a:pt x="200507" y="91833"/>
                  </a:moveTo>
                  <a:lnTo>
                    <a:pt x="0" y="91833"/>
                  </a:lnTo>
                  <a:lnTo>
                    <a:pt x="0" y="109677"/>
                  </a:lnTo>
                  <a:lnTo>
                    <a:pt x="200507" y="109677"/>
                  </a:lnTo>
                  <a:lnTo>
                    <a:pt x="200507" y="91833"/>
                  </a:lnTo>
                  <a:close/>
                </a:path>
                <a:path w="425450" h="201930">
                  <a:moveTo>
                    <a:pt x="200507" y="45935"/>
                  </a:moveTo>
                  <a:lnTo>
                    <a:pt x="0" y="45935"/>
                  </a:lnTo>
                  <a:lnTo>
                    <a:pt x="0" y="63766"/>
                  </a:lnTo>
                  <a:lnTo>
                    <a:pt x="200507" y="63766"/>
                  </a:lnTo>
                  <a:lnTo>
                    <a:pt x="200507" y="45935"/>
                  </a:lnTo>
                  <a:close/>
                </a:path>
                <a:path w="425450" h="201930">
                  <a:moveTo>
                    <a:pt x="200507" y="0"/>
                  </a:moveTo>
                  <a:lnTo>
                    <a:pt x="0" y="0"/>
                  </a:lnTo>
                  <a:lnTo>
                    <a:pt x="0" y="17843"/>
                  </a:lnTo>
                  <a:lnTo>
                    <a:pt x="200507" y="17843"/>
                  </a:lnTo>
                  <a:lnTo>
                    <a:pt x="200507" y="0"/>
                  </a:lnTo>
                  <a:close/>
                </a:path>
                <a:path w="425450" h="201930">
                  <a:moveTo>
                    <a:pt x="242608" y="0"/>
                  </a:moveTo>
                  <a:lnTo>
                    <a:pt x="224866" y="0"/>
                  </a:lnTo>
                  <a:lnTo>
                    <a:pt x="224866" y="201498"/>
                  </a:lnTo>
                  <a:lnTo>
                    <a:pt x="242608" y="201498"/>
                  </a:lnTo>
                  <a:lnTo>
                    <a:pt x="242608" y="0"/>
                  </a:lnTo>
                  <a:close/>
                </a:path>
                <a:path w="425450" h="201930">
                  <a:moveTo>
                    <a:pt x="288290" y="0"/>
                  </a:moveTo>
                  <a:lnTo>
                    <a:pt x="270548" y="0"/>
                  </a:lnTo>
                  <a:lnTo>
                    <a:pt x="270548" y="201498"/>
                  </a:lnTo>
                  <a:lnTo>
                    <a:pt x="288290" y="201498"/>
                  </a:lnTo>
                  <a:lnTo>
                    <a:pt x="288290" y="0"/>
                  </a:lnTo>
                  <a:close/>
                </a:path>
                <a:path w="425450" h="201930">
                  <a:moveTo>
                    <a:pt x="333971" y="0"/>
                  </a:moveTo>
                  <a:lnTo>
                    <a:pt x="316230" y="0"/>
                  </a:lnTo>
                  <a:lnTo>
                    <a:pt x="316230" y="201498"/>
                  </a:lnTo>
                  <a:lnTo>
                    <a:pt x="333971" y="201498"/>
                  </a:lnTo>
                  <a:lnTo>
                    <a:pt x="333971" y="0"/>
                  </a:lnTo>
                  <a:close/>
                </a:path>
                <a:path w="425450" h="201930">
                  <a:moveTo>
                    <a:pt x="379679" y="0"/>
                  </a:moveTo>
                  <a:lnTo>
                    <a:pt x="361924" y="0"/>
                  </a:lnTo>
                  <a:lnTo>
                    <a:pt x="361924" y="201498"/>
                  </a:lnTo>
                  <a:lnTo>
                    <a:pt x="379679" y="201498"/>
                  </a:lnTo>
                  <a:lnTo>
                    <a:pt x="379679" y="0"/>
                  </a:lnTo>
                  <a:close/>
                </a:path>
                <a:path w="425450" h="201930">
                  <a:moveTo>
                    <a:pt x="425361" y="0"/>
                  </a:moveTo>
                  <a:lnTo>
                    <a:pt x="407606" y="0"/>
                  </a:lnTo>
                  <a:lnTo>
                    <a:pt x="407606" y="201498"/>
                  </a:lnTo>
                  <a:lnTo>
                    <a:pt x="425361" y="201498"/>
                  </a:lnTo>
                  <a:lnTo>
                    <a:pt x="42536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4528800" y="1138364"/>
              <a:ext cx="425450" cy="201930"/>
            </a:xfrm>
            <a:custGeom>
              <a:avLst/>
              <a:gdLst/>
              <a:ahLst/>
              <a:cxnLst/>
              <a:rect l="l" t="t" r="r" b="b"/>
              <a:pathLst>
                <a:path w="425450" h="201930">
                  <a:moveTo>
                    <a:pt x="17754" y="0"/>
                  </a:moveTo>
                  <a:lnTo>
                    <a:pt x="0" y="0"/>
                  </a:lnTo>
                  <a:lnTo>
                    <a:pt x="0" y="201498"/>
                  </a:lnTo>
                  <a:lnTo>
                    <a:pt x="17754" y="201498"/>
                  </a:lnTo>
                  <a:lnTo>
                    <a:pt x="17754" y="0"/>
                  </a:lnTo>
                  <a:close/>
                </a:path>
                <a:path w="425450" h="201930">
                  <a:moveTo>
                    <a:pt x="63436" y="0"/>
                  </a:moveTo>
                  <a:lnTo>
                    <a:pt x="45681" y="0"/>
                  </a:lnTo>
                  <a:lnTo>
                    <a:pt x="45681" y="201498"/>
                  </a:lnTo>
                  <a:lnTo>
                    <a:pt x="63436" y="201498"/>
                  </a:lnTo>
                  <a:lnTo>
                    <a:pt x="63436" y="0"/>
                  </a:lnTo>
                  <a:close/>
                </a:path>
                <a:path w="425450" h="201930">
                  <a:moveTo>
                    <a:pt x="109131" y="0"/>
                  </a:moveTo>
                  <a:lnTo>
                    <a:pt x="91376" y="0"/>
                  </a:lnTo>
                  <a:lnTo>
                    <a:pt x="91376" y="201498"/>
                  </a:lnTo>
                  <a:lnTo>
                    <a:pt x="109131" y="201498"/>
                  </a:lnTo>
                  <a:lnTo>
                    <a:pt x="109131" y="0"/>
                  </a:lnTo>
                  <a:close/>
                </a:path>
                <a:path w="425450" h="201930">
                  <a:moveTo>
                    <a:pt x="154813" y="0"/>
                  </a:moveTo>
                  <a:lnTo>
                    <a:pt x="137058" y="0"/>
                  </a:lnTo>
                  <a:lnTo>
                    <a:pt x="137058" y="201498"/>
                  </a:lnTo>
                  <a:lnTo>
                    <a:pt x="154813" y="201498"/>
                  </a:lnTo>
                  <a:lnTo>
                    <a:pt x="154813" y="0"/>
                  </a:lnTo>
                  <a:close/>
                </a:path>
                <a:path w="425450" h="201930">
                  <a:moveTo>
                    <a:pt x="200494" y="0"/>
                  </a:moveTo>
                  <a:lnTo>
                    <a:pt x="182740" y="0"/>
                  </a:lnTo>
                  <a:lnTo>
                    <a:pt x="182740" y="201498"/>
                  </a:lnTo>
                  <a:lnTo>
                    <a:pt x="200494" y="201498"/>
                  </a:lnTo>
                  <a:lnTo>
                    <a:pt x="200494" y="0"/>
                  </a:lnTo>
                  <a:close/>
                </a:path>
                <a:path w="425450" h="201930">
                  <a:moveTo>
                    <a:pt x="425348" y="183654"/>
                  </a:moveTo>
                  <a:lnTo>
                    <a:pt x="224853" y="183654"/>
                  </a:lnTo>
                  <a:lnTo>
                    <a:pt x="224853" y="201498"/>
                  </a:lnTo>
                  <a:lnTo>
                    <a:pt x="425348" y="201498"/>
                  </a:lnTo>
                  <a:lnTo>
                    <a:pt x="425348" y="183654"/>
                  </a:lnTo>
                  <a:close/>
                </a:path>
                <a:path w="425450" h="201930">
                  <a:moveTo>
                    <a:pt x="425348" y="137731"/>
                  </a:moveTo>
                  <a:lnTo>
                    <a:pt x="224853" y="137731"/>
                  </a:lnTo>
                  <a:lnTo>
                    <a:pt x="224853" y="155575"/>
                  </a:lnTo>
                  <a:lnTo>
                    <a:pt x="425348" y="155575"/>
                  </a:lnTo>
                  <a:lnTo>
                    <a:pt x="425348" y="137731"/>
                  </a:lnTo>
                  <a:close/>
                </a:path>
                <a:path w="425450" h="201930">
                  <a:moveTo>
                    <a:pt x="425348" y="91821"/>
                  </a:moveTo>
                  <a:lnTo>
                    <a:pt x="224853" y="91821"/>
                  </a:lnTo>
                  <a:lnTo>
                    <a:pt x="224853" y="109664"/>
                  </a:lnTo>
                  <a:lnTo>
                    <a:pt x="425348" y="109664"/>
                  </a:lnTo>
                  <a:lnTo>
                    <a:pt x="425348" y="91821"/>
                  </a:lnTo>
                  <a:close/>
                </a:path>
                <a:path w="425450" h="201930">
                  <a:moveTo>
                    <a:pt x="425348" y="45910"/>
                  </a:moveTo>
                  <a:lnTo>
                    <a:pt x="224853" y="45910"/>
                  </a:lnTo>
                  <a:lnTo>
                    <a:pt x="224853" y="63754"/>
                  </a:lnTo>
                  <a:lnTo>
                    <a:pt x="425348" y="63754"/>
                  </a:lnTo>
                  <a:lnTo>
                    <a:pt x="425348" y="45910"/>
                  </a:lnTo>
                  <a:close/>
                </a:path>
                <a:path w="425450" h="201930">
                  <a:moveTo>
                    <a:pt x="425348" y="0"/>
                  </a:moveTo>
                  <a:lnTo>
                    <a:pt x="224853" y="0"/>
                  </a:lnTo>
                  <a:lnTo>
                    <a:pt x="224853" y="17843"/>
                  </a:lnTo>
                  <a:lnTo>
                    <a:pt x="425348" y="17843"/>
                  </a:lnTo>
                  <a:lnTo>
                    <a:pt x="425348" y="0"/>
                  </a:lnTo>
                  <a:close/>
                </a:path>
              </a:pathLst>
            </a:custGeom>
            <a:solidFill>
              <a:srgbClr val="9D9F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882996" y="645678"/>
            <a:ext cx="986726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pc="65" dirty="0"/>
              <a:t>ТЕРИТОРІАЛЬНІ</a:t>
            </a:r>
            <a:r>
              <a:rPr spc="155" dirty="0"/>
              <a:t> </a:t>
            </a:r>
            <a:r>
              <a:rPr dirty="0"/>
              <a:t>ОРГАНИ</a:t>
            </a:r>
            <a:r>
              <a:rPr spc="220" dirty="0"/>
              <a:t> </a:t>
            </a:r>
            <a:r>
              <a:rPr spc="65" dirty="0"/>
              <a:t>ЦЕНТРАЛЬНИХ</a:t>
            </a:r>
            <a:r>
              <a:rPr spc="215" dirty="0"/>
              <a:t> </a:t>
            </a:r>
            <a:r>
              <a:rPr spc="-10" dirty="0"/>
              <a:t>ОРГАНІВ </a:t>
            </a:r>
            <a:r>
              <a:rPr spc="60" dirty="0"/>
              <a:t>ВИКОНАВЧОЇ</a:t>
            </a:r>
            <a:r>
              <a:rPr spc="110" dirty="0"/>
              <a:t> </a:t>
            </a:r>
            <a:r>
              <a:rPr spc="80" dirty="0"/>
              <a:t>ВЛАДИ</a:t>
            </a:r>
            <a:r>
              <a:rPr spc="60" dirty="0"/>
              <a:t> </a:t>
            </a:r>
            <a:r>
              <a:rPr sz="4500" baseline="3703" dirty="0"/>
              <a:t>(</a:t>
            </a:r>
            <a:r>
              <a:rPr sz="3000" dirty="0"/>
              <a:t>ТО</a:t>
            </a:r>
            <a:r>
              <a:rPr sz="3000" spc="105" dirty="0"/>
              <a:t> </a:t>
            </a:r>
            <a:r>
              <a:rPr sz="3000" spc="40" dirty="0"/>
              <a:t>ЦОВВ</a:t>
            </a:r>
            <a:r>
              <a:rPr sz="4500" spc="60" baseline="3703" dirty="0"/>
              <a:t>)</a:t>
            </a:r>
            <a:endParaRPr sz="4500" baseline="3703"/>
          </a:p>
        </p:txBody>
      </p:sp>
      <p:pic>
        <p:nvPicPr>
          <p:cNvPr id="15" name="object 1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9000" y="2618198"/>
            <a:ext cx="137794" cy="177800"/>
          </a:xfrm>
          <a:prstGeom prst="rect">
            <a:avLst/>
          </a:prstGeom>
        </p:spPr>
      </p:pic>
      <p:sp>
        <p:nvSpPr>
          <p:cNvPr id="16" name="object 16"/>
          <p:cNvSpPr txBox="1"/>
          <p:nvPr/>
        </p:nvSpPr>
        <p:spPr>
          <a:xfrm>
            <a:off x="1073251" y="2541999"/>
            <a:ext cx="2898140" cy="1163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9800"/>
              </a:lnSpc>
              <a:spcBef>
                <a:spcPts val="100"/>
              </a:spcBef>
            </a:pP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Автономна</a:t>
            </a:r>
            <a:r>
              <a:rPr sz="17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Республіка</a:t>
            </a:r>
            <a:r>
              <a:rPr sz="17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Крим; область;</a:t>
            </a:r>
            <a:endParaRPr sz="1700" dirty="0">
              <a:latin typeface="Segoe UI"/>
              <a:cs typeface="Segoe UI"/>
            </a:endParaRPr>
          </a:p>
          <a:p>
            <a:pPr marL="12700" marR="274320">
              <a:lnSpc>
                <a:spcPct val="109800"/>
              </a:lnSpc>
            </a:pP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міста</a:t>
            </a:r>
            <a:r>
              <a:rPr sz="17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Київ</a:t>
            </a:r>
            <a:r>
              <a:rPr sz="17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7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Севастополь; район;</a:t>
            </a:r>
            <a:endParaRPr sz="1700" dirty="0">
              <a:latin typeface="Segoe UI"/>
              <a:cs typeface="Segoe UI"/>
            </a:endParaRPr>
          </a:p>
        </p:txBody>
      </p:sp>
      <p:pic>
        <p:nvPicPr>
          <p:cNvPr id="17" name="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9000" y="2902679"/>
            <a:ext cx="137794" cy="177800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9000" y="3187160"/>
            <a:ext cx="137794" cy="177800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9000" y="3471638"/>
            <a:ext cx="137794" cy="177800"/>
          </a:xfrm>
          <a:prstGeom prst="rect">
            <a:avLst/>
          </a:prstGeom>
        </p:spPr>
      </p:pic>
      <p:sp>
        <p:nvSpPr>
          <p:cNvPr id="20" name="object 20"/>
          <p:cNvSpPr/>
          <p:nvPr/>
        </p:nvSpPr>
        <p:spPr>
          <a:xfrm>
            <a:off x="889000" y="2050567"/>
            <a:ext cx="8057515" cy="381000"/>
          </a:xfrm>
          <a:custGeom>
            <a:avLst/>
            <a:gdLst/>
            <a:ahLst/>
            <a:cxnLst/>
            <a:rect l="l" t="t" r="r" b="b"/>
            <a:pathLst>
              <a:path w="8057515" h="381000">
                <a:moveTo>
                  <a:pt x="8057502" y="0"/>
                </a:moveTo>
                <a:lnTo>
                  <a:pt x="0" y="0"/>
                </a:lnTo>
                <a:lnTo>
                  <a:pt x="0" y="381000"/>
                </a:lnTo>
                <a:lnTo>
                  <a:pt x="8057502" y="381000"/>
                </a:lnTo>
                <a:lnTo>
                  <a:pt x="8057502" y="0"/>
                </a:lnTo>
                <a:close/>
              </a:path>
            </a:pathLst>
          </a:custGeom>
          <a:solidFill>
            <a:srgbClr val="FED3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1870471" y="2099133"/>
            <a:ext cx="685736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10" dirty="0">
                <a:solidFill>
                  <a:srgbClr val="231F20"/>
                </a:solidFill>
                <a:latin typeface="Segoe UI"/>
                <a:cs typeface="Segoe UI"/>
              </a:rPr>
              <a:t>ТЕРИТОРІАЛЬНА</a:t>
            </a:r>
            <a:r>
              <a:rPr sz="1600" b="1" spc="1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spc="45" dirty="0">
                <a:solidFill>
                  <a:srgbClr val="231F20"/>
                </a:solidFill>
                <a:latin typeface="Segoe UI"/>
                <a:cs typeface="Segoe UI"/>
              </a:rPr>
              <a:t>ОСНОВА</a:t>
            </a:r>
            <a:r>
              <a:rPr sz="1600" b="1" spc="1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spc="10" dirty="0">
                <a:solidFill>
                  <a:srgbClr val="231F20"/>
                </a:solidFill>
                <a:latin typeface="Segoe UI"/>
                <a:cs typeface="Segoe UI"/>
              </a:rPr>
              <a:t>ДЛЯ</a:t>
            </a:r>
            <a:r>
              <a:rPr sz="1600" b="1" spc="1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spc="10" dirty="0">
                <a:solidFill>
                  <a:srgbClr val="231F20"/>
                </a:solidFill>
                <a:latin typeface="Segoe UI"/>
                <a:cs typeface="Segoe UI"/>
              </a:rPr>
              <a:t>ТО</a:t>
            </a:r>
            <a:r>
              <a:rPr sz="1600" b="1" spc="1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spc="10" dirty="0">
                <a:solidFill>
                  <a:srgbClr val="231F20"/>
                </a:solidFill>
                <a:latin typeface="Segoe UI"/>
                <a:cs typeface="Segoe UI"/>
              </a:rPr>
              <a:t>МІНІСТЕРСТВ</a:t>
            </a:r>
            <a:r>
              <a:rPr sz="1600" b="1" spc="1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spc="10" dirty="0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600" b="1" spc="1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spc="10" dirty="0">
                <a:solidFill>
                  <a:srgbClr val="231F20"/>
                </a:solidFill>
                <a:latin typeface="Segoe UI"/>
                <a:cs typeface="Segoe UI"/>
              </a:rPr>
              <a:t>ІНШИХ</a:t>
            </a:r>
            <a:r>
              <a:rPr sz="1600" b="1" spc="1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spc="35" dirty="0">
                <a:solidFill>
                  <a:srgbClr val="231F20"/>
                </a:solidFill>
                <a:latin typeface="Segoe UI"/>
                <a:cs typeface="Segoe UI"/>
              </a:rPr>
              <a:t>ЦОВВ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089190" y="1718830"/>
            <a:ext cx="590550" cy="663575"/>
          </a:xfrm>
          <a:custGeom>
            <a:avLst/>
            <a:gdLst/>
            <a:ahLst/>
            <a:cxnLst/>
            <a:rect l="l" t="t" r="r" b="b"/>
            <a:pathLst>
              <a:path w="590550" h="663575">
                <a:moveTo>
                  <a:pt x="185851" y="482041"/>
                </a:moveTo>
                <a:lnTo>
                  <a:pt x="185699" y="475386"/>
                </a:lnTo>
                <a:lnTo>
                  <a:pt x="173202" y="472313"/>
                </a:lnTo>
                <a:lnTo>
                  <a:pt x="170434" y="466902"/>
                </a:lnTo>
                <a:lnTo>
                  <a:pt x="170853" y="461378"/>
                </a:lnTo>
                <a:lnTo>
                  <a:pt x="174739" y="458533"/>
                </a:lnTo>
                <a:lnTo>
                  <a:pt x="175971" y="457860"/>
                </a:lnTo>
                <a:lnTo>
                  <a:pt x="179273" y="456069"/>
                </a:lnTo>
                <a:lnTo>
                  <a:pt x="182168" y="457454"/>
                </a:lnTo>
                <a:lnTo>
                  <a:pt x="185216" y="457911"/>
                </a:lnTo>
                <a:lnTo>
                  <a:pt x="185369" y="456069"/>
                </a:lnTo>
                <a:lnTo>
                  <a:pt x="185559" y="454888"/>
                </a:lnTo>
                <a:lnTo>
                  <a:pt x="185585" y="431787"/>
                </a:lnTo>
                <a:lnTo>
                  <a:pt x="185559" y="357936"/>
                </a:lnTo>
                <a:lnTo>
                  <a:pt x="185458" y="322618"/>
                </a:lnTo>
                <a:lnTo>
                  <a:pt x="183997" y="318998"/>
                </a:lnTo>
                <a:lnTo>
                  <a:pt x="141300" y="227647"/>
                </a:lnTo>
                <a:lnTo>
                  <a:pt x="141300" y="445947"/>
                </a:lnTo>
                <a:lnTo>
                  <a:pt x="138061" y="456819"/>
                </a:lnTo>
                <a:lnTo>
                  <a:pt x="133985" y="457860"/>
                </a:lnTo>
                <a:lnTo>
                  <a:pt x="106591" y="452983"/>
                </a:lnTo>
                <a:lnTo>
                  <a:pt x="79400" y="448449"/>
                </a:lnTo>
                <a:lnTo>
                  <a:pt x="76631" y="445617"/>
                </a:lnTo>
                <a:lnTo>
                  <a:pt x="76911" y="439089"/>
                </a:lnTo>
                <a:lnTo>
                  <a:pt x="77089" y="435127"/>
                </a:lnTo>
                <a:lnTo>
                  <a:pt x="80391" y="432752"/>
                </a:lnTo>
                <a:lnTo>
                  <a:pt x="87604" y="432562"/>
                </a:lnTo>
                <a:lnTo>
                  <a:pt x="89789" y="432828"/>
                </a:lnTo>
                <a:lnTo>
                  <a:pt x="91960" y="432955"/>
                </a:lnTo>
                <a:lnTo>
                  <a:pt x="92036" y="432562"/>
                </a:lnTo>
                <a:lnTo>
                  <a:pt x="92202" y="431787"/>
                </a:lnTo>
                <a:lnTo>
                  <a:pt x="122961" y="438238"/>
                </a:lnTo>
                <a:lnTo>
                  <a:pt x="138861" y="441794"/>
                </a:lnTo>
                <a:lnTo>
                  <a:pt x="141300" y="445947"/>
                </a:lnTo>
                <a:lnTo>
                  <a:pt x="141300" y="227647"/>
                </a:lnTo>
                <a:lnTo>
                  <a:pt x="131559" y="206806"/>
                </a:lnTo>
                <a:lnTo>
                  <a:pt x="130746" y="205943"/>
                </a:lnTo>
                <a:lnTo>
                  <a:pt x="130035" y="204939"/>
                </a:lnTo>
                <a:lnTo>
                  <a:pt x="126555" y="206248"/>
                </a:lnTo>
                <a:lnTo>
                  <a:pt x="1981" y="255066"/>
                </a:lnTo>
                <a:lnTo>
                  <a:pt x="0" y="257492"/>
                </a:lnTo>
                <a:lnTo>
                  <a:pt x="152" y="318998"/>
                </a:lnTo>
                <a:lnTo>
                  <a:pt x="279" y="456819"/>
                </a:lnTo>
                <a:lnTo>
                  <a:pt x="444" y="458533"/>
                </a:lnTo>
                <a:lnTo>
                  <a:pt x="558" y="460552"/>
                </a:lnTo>
                <a:lnTo>
                  <a:pt x="8534" y="455942"/>
                </a:lnTo>
                <a:lnTo>
                  <a:pt x="24523" y="446773"/>
                </a:lnTo>
                <a:lnTo>
                  <a:pt x="32448" y="442455"/>
                </a:lnTo>
                <a:lnTo>
                  <a:pt x="38760" y="439089"/>
                </a:lnTo>
                <a:lnTo>
                  <a:pt x="43967" y="440601"/>
                </a:lnTo>
                <a:lnTo>
                  <a:pt x="48298" y="450392"/>
                </a:lnTo>
                <a:lnTo>
                  <a:pt x="45631" y="454329"/>
                </a:lnTo>
                <a:lnTo>
                  <a:pt x="39598" y="458063"/>
                </a:lnTo>
                <a:lnTo>
                  <a:pt x="31026" y="463486"/>
                </a:lnTo>
                <a:lnTo>
                  <a:pt x="22567" y="469074"/>
                </a:lnTo>
                <a:lnTo>
                  <a:pt x="1435" y="483374"/>
                </a:lnTo>
                <a:lnTo>
                  <a:pt x="25" y="487438"/>
                </a:lnTo>
                <a:lnTo>
                  <a:pt x="101" y="513880"/>
                </a:lnTo>
                <a:lnTo>
                  <a:pt x="190" y="657923"/>
                </a:lnTo>
                <a:lnTo>
                  <a:pt x="419" y="660463"/>
                </a:lnTo>
                <a:lnTo>
                  <a:pt x="546" y="663244"/>
                </a:lnTo>
                <a:lnTo>
                  <a:pt x="1993" y="662990"/>
                </a:lnTo>
                <a:lnTo>
                  <a:pt x="2717" y="662990"/>
                </a:lnTo>
                <a:lnTo>
                  <a:pt x="185178" y="591451"/>
                </a:lnTo>
                <a:lnTo>
                  <a:pt x="185674" y="588632"/>
                </a:lnTo>
                <a:lnTo>
                  <a:pt x="185572" y="560895"/>
                </a:lnTo>
                <a:lnTo>
                  <a:pt x="185559" y="513880"/>
                </a:lnTo>
                <a:lnTo>
                  <a:pt x="185750" y="490385"/>
                </a:lnTo>
                <a:lnTo>
                  <a:pt x="185851" y="482041"/>
                </a:lnTo>
                <a:close/>
              </a:path>
              <a:path w="590550" h="663575">
                <a:moveTo>
                  <a:pt x="387184" y="535178"/>
                </a:moveTo>
                <a:lnTo>
                  <a:pt x="380009" y="534352"/>
                </a:lnTo>
                <a:lnTo>
                  <a:pt x="373278" y="533501"/>
                </a:lnTo>
                <a:lnTo>
                  <a:pt x="360743" y="532257"/>
                </a:lnTo>
                <a:lnTo>
                  <a:pt x="356336" y="529920"/>
                </a:lnTo>
                <a:lnTo>
                  <a:pt x="356793" y="524916"/>
                </a:lnTo>
                <a:lnTo>
                  <a:pt x="357555" y="516470"/>
                </a:lnTo>
                <a:lnTo>
                  <a:pt x="362750" y="515429"/>
                </a:lnTo>
                <a:lnTo>
                  <a:pt x="374840" y="516661"/>
                </a:lnTo>
                <a:lnTo>
                  <a:pt x="380987" y="517105"/>
                </a:lnTo>
                <a:lnTo>
                  <a:pt x="387096" y="517626"/>
                </a:lnTo>
                <a:lnTo>
                  <a:pt x="387096" y="515429"/>
                </a:lnTo>
                <a:lnTo>
                  <a:pt x="387096" y="497179"/>
                </a:lnTo>
                <a:lnTo>
                  <a:pt x="387096" y="369684"/>
                </a:lnTo>
                <a:lnTo>
                  <a:pt x="385025" y="373354"/>
                </a:lnTo>
                <a:lnTo>
                  <a:pt x="383832" y="375361"/>
                </a:lnTo>
                <a:lnTo>
                  <a:pt x="343598" y="451129"/>
                </a:lnTo>
                <a:lnTo>
                  <a:pt x="330682" y="475754"/>
                </a:lnTo>
                <a:lnTo>
                  <a:pt x="327063" y="481393"/>
                </a:lnTo>
                <a:lnTo>
                  <a:pt x="327063" y="513181"/>
                </a:lnTo>
                <a:lnTo>
                  <a:pt x="326961" y="520712"/>
                </a:lnTo>
                <a:lnTo>
                  <a:pt x="322795" y="524916"/>
                </a:lnTo>
                <a:lnTo>
                  <a:pt x="304901" y="520090"/>
                </a:lnTo>
                <a:lnTo>
                  <a:pt x="292569" y="516521"/>
                </a:lnTo>
                <a:lnTo>
                  <a:pt x="280289" y="512800"/>
                </a:lnTo>
                <a:lnTo>
                  <a:pt x="263537" y="507504"/>
                </a:lnTo>
                <a:lnTo>
                  <a:pt x="262280" y="502932"/>
                </a:lnTo>
                <a:lnTo>
                  <a:pt x="265811" y="494157"/>
                </a:lnTo>
                <a:lnTo>
                  <a:pt x="266471" y="493763"/>
                </a:lnTo>
                <a:lnTo>
                  <a:pt x="269455" y="491972"/>
                </a:lnTo>
                <a:lnTo>
                  <a:pt x="308889" y="503707"/>
                </a:lnTo>
                <a:lnTo>
                  <a:pt x="323316" y="508330"/>
                </a:lnTo>
                <a:lnTo>
                  <a:pt x="325564" y="511835"/>
                </a:lnTo>
                <a:lnTo>
                  <a:pt x="327063" y="513181"/>
                </a:lnTo>
                <a:lnTo>
                  <a:pt x="327063" y="481393"/>
                </a:lnTo>
                <a:lnTo>
                  <a:pt x="324954" y="484670"/>
                </a:lnTo>
                <a:lnTo>
                  <a:pt x="317881" y="491439"/>
                </a:lnTo>
                <a:lnTo>
                  <a:pt x="309245" y="495731"/>
                </a:lnTo>
                <a:lnTo>
                  <a:pt x="298805" y="497179"/>
                </a:lnTo>
                <a:lnTo>
                  <a:pt x="288607" y="495655"/>
                </a:lnTo>
                <a:lnTo>
                  <a:pt x="281279" y="491972"/>
                </a:lnTo>
                <a:lnTo>
                  <a:pt x="280136" y="491401"/>
                </a:lnTo>
                <a:lnTo>
                  <a:pt x="273189" y="484759"/>
                </a:lnTo>
                <a:lnTo>
                  <a:pt x="267525" y="476021"/>
                </a:lnTo>
                <a:lnTo>
                  <a:pt x="252463" y="447586"/>
                </a:lnTo>
                <a:lnTo>
                  <a:pt x="205917" y="360718"/>
                </a:lnTo>
                <a:lnTo>
                  <a:pt x="204812" y="359016"/>
                </a:lnTo>
                <a:lnTo>
                  <a:pt x="203784" y="357289"/>
                </a:lnTo>
                <a:lnTo>
                  <a:pt x="202476" y="357619"/>
                </a:lnTo>
                <a:lnTo>
                  <a:pt x="202514" y="449580"/>
                </a:lnTo>
                <a:lnTo>
                  <a:pt x="200113" y="459092"/>
                </a:lnTo>
                <a:lnTo>
                  <a:pt x="207302" y="469963"/>
                </a:lnTo>
                <a:lnTo>
                  <a:pt x="217055" y="471284"/>
                </a:lnTo>
                <a:lnTo>
                  <a:pt x="224980" y="474776"/>
                </a:lnTo>
                <a:lnTo>
                  <a:pt x="232333" y="477761"/>
                </a:lnTo>
                <a:lnTo>
                  <a:pt x="235216" y="481761"/>
                </a:lnTo>
                <a:lnTo>
                  <a:pt x="230378" y="492823"/>
                </a:lnTo>
                <a:lnTo>
                  <a:pt x="225844" y="493763"/>
                </a:lnTo>
                <a:lnTo>
                  <a:pt x="214807" y="489089"/>
                </a:lnTo>
                <a:lnTo>
                  <a:pt x="209003" y="486981"/>
                </a:lnTo>
                <a:lnTo>
                  <a:pt x="202476" y="484428"/>
                </a:lnTo>
                <a:lnTo>
                  <a:pt x="202539" y="561568"/>
                </a:lnTo>
                <a:lnTo>
                  <a:pt x="202730" y="589013"/>
                </a:lnTo>
                <a:lnTo>
                  <a:pt x="205740" y="592124"/>
                </a:lnTo>
                <a:lnTo>
                  <a:pt x="387184" y="663473"/>
                </a:lnTo>
                <a:lnTo>
                  <a:pt x="387184" y="535178"/>
                </a:lnTo>
                <a:close/>
              </a:path>
              <a:path w="590550" h="663575">
                <a:moveTo>
                  <a:pt x="460971" y="155067"/>
                </a:moveTo>
                <a:lnTo>
                  <a:pt x="460146" y="141274"/>
                </a:lnTo>
                <a:lnTo>
                  <a:pt x="447014" y="95491"/>
                </a:lnTo>
                <a:lnTo>
                  <a:pt x="437972" y="81318"/>
                </a:lnTo>
                <a:lnTo>
                  <a:pt x="422173" y="56553"/>
                </a:lnTo>
                <a:lnTo>
                  <a:pt x="387769" y="26390"/>
                </a:lnTo>
                <a:lnTo>
                  <a:pt x="380085" y="22821"/>
                </a:lnTo>
                <a:lnTo>
                  <a:pt x="380085" y="162153"/>
                </a:lnTo>
                <a:lnTo>
                  <a:pt x="373545" y="193586"/>
                </a:lnTo>
                <a:lnTo>
                  <a:pt x="355968" y="219303"/>
                </a:lnTo>
                <a:lnTo>
                  <a:pt x="330098" y="236601"/>
                </a:lnTo>
                <a:lnTo>
                  <a:pt x="298653" y="242785"/>
                </a:lnTo>
                <a:lnTo>
                  <a:pt x="266827" y="236181"/>
                </a:lnTo>
                <a:lnTo>
                  <a:pt x="241211" y="218541"/>
                </a:lnTo>
                <a:lnTo>
                  <a:pt x="224218" y="192316"/>
                </a:lnTo>
                <a:lnTo>
                  <a:pt x="218236" y="159981"/>
                </a:lnTo>
                <a:lnTo>
                  <a:pt x="224942" y="129286"/>
                </a:lnTo>
                <a:lnTo>
                  <a:pt x="242582" y="104178"/>
                </a:lnTo>
                <a:lnTo>
                  <a:pt x="268427" y="87299"/>
                </a:lnTo>
                <a:lnTo>
                  <a:pt x="299732" y="81318"/>
                </a:lnTo>
                <a:lnTo>
                  <a:pt x="331089" y="87934"/>
                </a:lnTo>
                <a:lnTo>
                  <a:pt x="356666" y="105359"/>
                </a:lnTo>
                <a:lnTo>
                  <a:pt x="373862" y="130962"/>
                </a:lnTo>
                <a:lnTo>
                  <a:pt x="380085" y="162153"/>
                </a:lnTo>
                <a:lnTo>
                  <a:pt x="380085" y="22821"/>
                </a:lnTo>
                <a:lnTo>
                  <a:pt x="345935" y="6896"/>
                </a:lnTo>
                <a:lnTo>
                  <a:pt x="298831" y="0"/>
                </a:lnTo>
                <a:lnTo>
                  <a:pt x="249250" y="7759"/>
                </a:lnTo>
                <a:lnTo>
                  <a:pt x="205371" y="29629"/>
                </a:lnTo>
                <a:lnTo>
                  <a:pt x="170065" y="63652"/>
                </a:lnTo>
                <a:lnTo>
                  <a:pt x="146227" y="107861"/>
                </a:lnTo>
                <a:lnTo>
                  <a:pt x="136245" y="155206"/>
                </a:lnTo>
                <a:lnTo>
                  <a:pt x="138633" y="171208"/>
                </a:lnTo>
                <a:lnTo>
                  <a:pt x="157607" y="224510"/>
                </a:lnTo>
                <a:lnTo>
                  <a:pt x="188963" y="287413"/>
                </a:lnTo>
                <a:lnTo>
                  <a:pt x="212559" y="333159"/>
                </a:lnTo>
                <a:lnTo>
                  <a:pt x="287185" y="476491"/>
                </a:lnTo>
                <a:lnTo>
                  <a:pt x="292036" y="480085"/>
                </a:lnTo>
                <a:lnTo>
                  <a:pt x="307022" y="479780"/>
                </a:lnTo>
                <a:lnTo>
                  <a:pt x="311340" y="475564"/>
                </a:lnTo>
                <a:lnTo>
                  <a:pt x="314629" y="469315"/>
                </a:lnTo>
                <a:lnTo>
                  <a:pt x="356539" y="390296"/>
                </a:lnTo>
                <a:lnTo>
                  <a:pt x="392137" y="322148"/>
                </a:lnTo>
                <a:lnTo>
                  <a:pt x="413435" y="280187"/>
                </a:lnTo>
                <a:lnTo>
                  <a:pt x="431292" y="242785"/>
                </a:lnTo>
                <a:lnTo>
                  <a:pt x="452374" y="194475"/>
                </a:lnTo>
                <a:lnTo>
                  <a:pt x="459816" y="168452"/>
                </a:lnTo>
                <a:lnTo>
                  <a:pt x="460971" y="155067"/>
                </a:lnTo>
                <a:close/>
              </a:path>
              <a:path w="590550" h="663575">
                <a:moveTo>
                  <a:pt x="590207" y="475030"/>
                </a:moveTo>
                <a:lnTo>
                  <a:pt x="590092" y="413702"/>
                </a:lnTo>
                <a:lnTo>
                  <a:pt x="590042" y="183781"/>
                </a:lnTo>
                <a:lnTo>
                  <a:pt x="588213" y="184073"/>
                </a:lnTo>
                <a:lnTo>
                  <a:pt x="587476" y="184073"/>
                </a:lnTo>
                <a:lnTo>
                  <a:pt x="514680" y="212775"/>
                </a:lnTo>
                <a:lnTo>
                  <a:pt x="514680" y="519112"/>
                </a:lnTo>
                <a:lnTo>
                  <a:pt x="512419" y="522922"/>
                </a:lnTo>
                <a:lnTo>
                  <a:pt x="495541" y="526580"/>
                </a:lnTo>
                <a:lnTo>
                  <a:pt x="457415" y="534200"/>
                </a:lnTo>
                <a:lnTo>
                  <a:pt x="455028" y="531266"/>
                </a:lnTo>
                <a:lnTo>
                  <a:pt x="450811" y="528345"/>
                </a:lnTo>
                <a:lnTo>
                  <a:pt x="450481" y="522338"/>
                </a:lnTo>
                <a:lnTo>
                  <a:pt x="453809" y="517804"/>
                </a:lnTo>
                <a:lnTo>
                  <a:pt x="454228" y="517232"/>
                </a:lnTo>
                <a:lnTo>
                  <a:pt x="457060" y="516559"/>
                </a:lnTo>
                <a:lnTo>
                  <a:pt x="468579" y="514032"/>
                </a:lnTo>
                <a:lnTo>
                  <a:pt x="480148" y="511771"/>
                </a:lnTo>
                <a:lnTo>
                  <a:pt x="508304" y="506755"/>
                </a:lnTo>
                <a:lnTo>
                  <a:pt x="512038" y="508901"/>
                </a:lnTo>
                <a:lnTo>
                  <a:pt x="514642" y="518502"/>
                </a:lnTo>
                <a:lnTo>
                  <a:pt x="514680" y="519112"/>
                </a:lnTo>
                <a:lnTo>
                  <a:pt x="514680" y="212775"/>
                </a:lnTo>
                <a:lnTo>
                  <a:pt x="454520" y="236474"/>
                </a:lnTo>
                <a:lnTo>
                  <a:pt x="429133" y="285838"/>
                </a:lnTo>
                <a:lnTo>
                  <a:pt x="406057" y="333273"/>
                </a:lnTo>
                <a:lnTo>
                  <a:pt x="404977" y="518502"/>
                </a:lnTo>
                <a:lnTo>
                  <a:pt x="411988" y="519112"/>
                </a:lnTo>
                <a:lnTo>
                  <a:pt x="419608" y="517804"/>
                </a:lnTo>
                <a:lnTo>
                  <a:pt x="420890" y="536943"/>
                </a:lnTo>
                <a:lnTo>
                  <a:pt x="411632" y="535152"/>
                </a:lnTo>
                <a:lnTo>
                  <a:pt x="405523" y="536155"/>
                </a:lnTo>
                <a:lnTo>
                  <a:pt x="405523" y="663270"/>
                </a:lnTo>
                <a:lnTo>
                  <a:pt x="406793" y="662965"/>
                </a:lnTo>
                <a:lnTo>
                  <a:pt x="407504" y="662876"/>
                </a:lnTo>
                <a:lnTo>
                  <a:pt x="589089" y="591629"/>
                </a:lnTo>
                <a:lnTo>
                  <a:pt x="590156" y="589534"/>
                </a:lnTo>
                <a:lnTo>
                  <a:pt x="590042" y="564083"/>
                </a:lnTo>
                <a:lnTo>
                  <a:pt x="590016" y="536943"/>
                </a:lnTo>
                <a:lnTo>
                  <a:pt x="590016" y="534200"/>
                </a:lnTo>
                <a:lnTo>
                  <a:pt x="590016" y="511302"/>
                </a:lnTo>
                <a:lnTo>
                  <a:pt x="590016" y="498500"/>
                </a:lnTo>
                <a:lnTo>
                  <a:pt x="589788" y="497433"/>
                </a:lnTo>
                <a:lnTo>
                  <a:pt x="589622" y="495985"/>
                </a:lnTo>
                <a:lnTo>
                  <a:pt x="551218" y="511302"/>
                </a:lnTo>
                <a:lnTo>
                  <a:pt x="546036" y="509930"/>
                </a:lnTo>
                <a:lnTo>
                  <a:pt x="544804" y="506755"/>
                </a:lnTo>
                <a:lnTo>
                  <a:pt x="541959" y="499414"/>
                </a:lnTo>
                <a:lnTo>
                  <a:pt x="544931" y="495465"/>
                </a:lnTo>
                <a:lnTo>
                  <a:pt x="560463" y="489140"/>
                </a:lnTo>
                <a:lnTo>
                  <a:pt x="575551" y="482841"/>
                </a:lnTo>
                <a:lnTo>
                  <a:pt x="583171" y="479907"/>
                </a:lnTo>
                <a:lnTo>
                  <a:pt x="588606" y="477926"/>
                </a:lnTo>
                <a:lnTo>
                  <a:pt x="590207" y="47503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3" name="object 23"/>
          <p:cNvGrpSpPr/>
          <p:nvPr/>
        </p:nvGrpSpPr>
        <p:grpSpPr>
          <a:xfrm>
            <a:off x="889000" y="6068145"/>
            <a:ext cx="12337415" cy="1191895"/>
            <a:chOff x="889000" y="6068145"/>
            <a:chExt cx="12337415" cy="1191895"/>
          </a:xfrm>
        </p:grpSpPr>
        <p:sp>
          <p:nvSpPr>
            <p:cNvPr id="24" name="object 24"/>
            <p:cNvSpPr/>
            <p:nvPr/>
          </p:nvSpPr>
          <p:spPr>
            <a:xfrm>
              <a:off x="895350" y="6148189"/>
              <a:ext cx="0" cy="1056640"/>
            </a:xfrm>
            <a:custGeom>
              <a:avLst/>
              <a:gdLst/>
              <a:ahLst/>
              <a:cxnLst/>
              <a:rect l="l" t="t" r="r" b="b"/>
              <a:pathLst>
                <a:path h="1056640">
                  <a:moveTo>
                    <a:pt x="0" y="0"/>
                  </a:moveTo>
                  <a:lnTo>
                    <a:pt x="0" y="1056271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971739" y="7253594"/>
              <a:ext cx="12197080" cy="0"/>
            </a:xfrm>
            <a:custGeom>
              <a:avLst/>
              <a:gdLst/>
              <a:ahLst/>
              <a:cxnLst/>
              <a:rect l="l" t="t" r="r" b="b"/>
              <a:pathLst>
                <a:path w="12197080">
                  <a:moveTo>
                    <a:pt x="0" y="0"/>
                  </a:moveTo>
                  <a:lnTo>
                    <a:pt x="12196775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3219437" y="6123630"/>
              <a:ext cx="0" cy="1056640"/>
            </a:xfrm>
            <a:custGeom>
              <a:avLst/>
              <a:gdLst/>
              <a:ahLst/>
              <a:cxnLst/>
              <a:rect l="l" t="t" r="r" b="b"/>
              <a:pathLst>
                <a:path h="1056640">
                  <a:moveTo>
                    <a:pt x="0" y="1056271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946273" y="6074495"/>
              <a:ext cx="12197080" cy="0"/>
            </a:xfrm>
            <a:custGeom>
              <a:avLst/>
              <a:gdLst/>
              <a:ahLst/>
              <a:cxnLst/>
              <a:rect l="l" t="t" r="r" b="b"/>
              <a:pathLst>
                <a:path w="12197080">
                  <a:moveTo>
                    <a:pt x="1219677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895350" y="6074498"/>
              <a:ext cx="12324715" cy="1179195"/>
            </a:xfrm>
            <a:custGeom>
              <a:avLst/>
              <a:gdLst/>
              <a:ahLst/>
              <a:cxnLst/>
              <a:rect l="l" t="t" r="r" b="b"/>
              <a:pathLst>
                <a:path w="12324715" h="1179195">
                  <a:moveTo>
                    <a:pt x="0" y="1154531"/>
                  </a:moveTo>
                  <a:lnTo>
                    <a:pt x="0" y="1179093"/>
                  </a:lnTo>
                  <a:lnTo>
                    <a:pt x="25463" y="1179093"/>
                  </a:lnTo>
                </a:path>
                <a:path w="12324715" h="1179195">
                  <a:moveTo>
                    <a:pt x="12298629" y="1179093"/>
                  </a:moveTo>
                  <a:lnTo>
                    <a:pt x="12324092" y="1179093"/>
                  </a:lnTo>
                  <a:lnTo>
                    <a:pt x="12324092" y="1154531"/>
                  </a:lnTo>
                </a:path>
                <a:path w="12324715" h="1179195">
                  <a:moveTo>
                    <a:pt x="12324092" y="24561"/>
                  </a:moveTo>
                  <a:lnTo>
                    <a:pt x="12324092" y="0"/>
                  </a:lnTo>
                  <a:lnTo>
                    <a:pt x="12298629" y="0"/>
                  </a:lnTo>
                </a:path>
                <a:path w="12324715" h="1179195">
                  <a:moveTo>
                    <a:pt x="25463" y="0"/>
                  </a:moveTo>
                  <a:lnTo>
                    <a:pt x="0" y="0"/>
                  </a:lnTo>
                  <a:lnTo>
                    <a:pt x="0" y="24561"/>
                  </a:lnTo>
                </a:path>
              </a:pathLst>
            </a:custGeom>
            <a:ln w="12700">
              <a:solidFill>
                <a:srgbClr val="940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242593" y="6265310"/>
              <a:ext cx="204470" cy="811530"/>
            </a:xfrm>
            <a:custGeom>
              <a:avLst/>
              <a:gdLst/>
              <a:ahLst/>
              <a:cxnLst/>
              <a:rect l="l" t="t" r="r" b="b"/>
              <a:pathLst>
                <a:path w="204469" h="811529">
                  <a:moveTo>
                    <a:pt x="193827" y="0"/>
                  </a:moveTo>
                  <a:lnTo>
                    <a:pt x="8915" y="0"/>
                  </a:lnTo>
                  <a:lnTo>
                    <a:pt x="29527" y="550265"/>
                  </a:lnTo>
                  <a:lnTo>
                    <a:pt x="172097" y="550265"/>
                  </a:lnTo>
                  <a:lnTo>
                    <a:pt x="193827" y="0"/>
                  </a:lnTo>
                  <a:close/>
                </a:path>
                <a:path w="204469" h="811529">
                  <a:moveTo>
                    <a:pt x="102476" y="627684"/>
                  </a:moveTo>
                  <a:lnTo>
                    <a:pt x="62176" y="634087"/>
                  </a:lnTo>
                  <a:lnTo>
                    <a:pt x="29248" y="653300"/>
                  </a:lnTo>
                  <a:lnTo>
                    <a:pt x="1828" y="699877"/>
                  </a:lnTo>
                  <a:lnTo>
                    <a:pt x="0" y="719023"/>
                  </a:lnTo>
                  <a:lnTo>
                    <a:pt x="1809" y="737522"/>
                  </a:lnTo>
                  <a:lnTo>
                    <a:pt x="28968" y="784453"/>
                  </a:lnTo>
                  <a:lnTo>
                    <a:pt x="61822" y="804713"/>
                  </a:lnTo>
                  <a:lnTo>
                    <a:pt x="102476" y="811466"/>
                  </a:lnTo>
                  <a:lnTo>
                    <a:pt x="123976" y="809830"/>
                  </a:lnTo>
                  <a:lnTo>
                    <a:pt x="160596" y="796743"/>
                  </a:lnTo>
                  <a:lnTo>
                    <a:pt x="196811" y="755638"/>
                  </a:lnTo>
                  <a:lnTo>
                    <a:pt x="203847" y="719023"/>
                  </a:lnTo>
                  <a:lnTo>
                    <a:pt x="202071" y="700101"/>
                  </a:lnTo>
                  <a:lnTo>
                    <a:pt x="175437" y="653580"/>
                  </a:lnTo>
                  <a:lnTo>
                    <a:pt x="123745" y="629302"/>
                  </a:lnTo>
                  <a:lnTo>
                    <a:pt x="102476" y="627684"/>
                  </a:lnTo>
                  <a:close/>
                </a:path>
              </a:pathLst>
            </a:custGeom>
            <a:solidFill>
              <a:srgbClr val="94041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0" name="object 3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63599" y="2618198"/>
            <a:ext cx="137795" cy="177800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6247851" y="2541999"/>
            <a:ext cx="5877560" cy="87884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район</a:t>
            </a:r>
            <a:r>
              <a:rPr sz="17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у</a:t>
            </a:r>
            <a:r>
              <a:rPr sz="17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місті;</a:t>
            </a:r>
            <a:endParaRPr sz="1700" dirty="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місто</a:t>
            </a:r>
            <a:r>
              <a:rPr sz="17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обласного,</a:t>
            </a:r>
            <a:r>
              <a:rPr sz="17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республіканського</a:t>
            </a:r>
            <a:r>
              <a:rPr sz="17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значення;</a:t>
            </a:r>
            <a:endParaRPr sz="1700" dirty="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декілька</a:t>
            </a:r>
            <a:r>
              <a:rPr sz="17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регіонів</a:t>
            </a:r>
            <a:r>
              <a:rPr sz="17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(АРК,</a:t>
            </a:r>
            <a:r>
              <a:rPr sz="17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області</a:t>
            </a:r>
            <a:r>
              <a:rPr sz="17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7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міста</a:t>
            </a:r>
            <a:r>
              <a:rPr sz="17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Київ</a:t>
            </a:r>
            <a:r>
              <a:rPr sz="17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і</a:t>
            </a:r>
            <a:r>
              <a:rPr sz="17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Севастополь).</a:t>
            </a:r>
            <a:endParaRPr sz="1700" dirty="0">
              <a:latin typeface="Segoe UI"/>
              <a:cs typeface="Segoe UI"/>
            </a:endParaRPr>
          </a:p>
        </p:txBody>
      </p:sp>
      <p:pic>
        <p:nvPicPr>
          <p:cNvPr id="32" name="object 3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63599" y="2902679"/>
            <a:ext cx="137795" cy="177800"/>
          </a:xfrm>
          <a:prstGeom prst="rect">
            <a:avLst/>
          </a:prstGeom>
        </p:spPr>
      </p:pic>
      <p:pic>
        <p:nvPicPr>
          <p:cNvPr id="33" name="object 3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063599" y="3187160"/>
            <a:ext cx="137795" cy="177800"/>
          </a:xfrm>
          <a:prstGeom prst="rect">
            <a:avLst/>
          </a:prstGeom>
        </p:spPr>
      </p:pic>
      <p:sp>
        <p:nvSpPr>
          <p:cNvPr id="34" name="object 34"/>
          <p:cNvSpPr txBox="1"/>
          <p:nvPr/>
        </p:nvSpPr>
        <p:spPr>
          <a:xfrm>
            <a:off x="6939784" y="3983692"/>
            <a:ext cx="6111875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39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центральних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органів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виконавчої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влади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мають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територіальні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органи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(зі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статусом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юридичної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особи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або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без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такого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статусу).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Територіальна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юрисдикція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переважної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більшості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територіальних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органів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таких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ЦОВВ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поширюється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на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область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або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відповідні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ТО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ЦОВВ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є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міжрегіональними</a:t>
            </a:r>
            <a:r>
              <a:rPr lang="uk-UA" sz="1500" spc="-10" dirty="0">
                <a:solidFill>
                  <a:srgbClr val="231F20"/>
                </a:solidFill>
                <a:latin typeface="Segoe UI"/>
                <a:cs typeface="Segoe UI"/>
              </a:rPr>
              <a:t>. Окремі ЦОВВ мають ТО (без статусу юридичної особи), юрисдикція яких поширюється на територію </a:t>
            </a:r>
            <a:r>
              <a:rPr lang="ru-RU" sz="1500" spc="-10" dirty="0" err="1">
                <a:solidFill>
                  <a:srgbClr val="231F20"/>
                </a:solidFill>
                <a:latin typeface="Segoe UI"/>
                <a:cs typeface="Segoe UI"/>
              </a:rPr>
              <a:t>окремих</a:t>
            </a:r>
            <a:r>
              <a:rPr lang="ru-RU" sz="15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ru-RU" sz="1500" spc="-10" dirty="0" err="1">
                <a:solidFill>
                  <a:srgbClr val="231F20"/>
                </a:solidFill>
                <a:latin typeface="Segoe UI"/>
                <a:cs typeface="Segoe UI"/>
              </a:rPr>
              <a:t>населених</a:t>
            </a:r>
            <a:r>
              <a:rPr lang="ru-RU" sz="15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ru-RU" sz="1500" spc="-10" dirty="0" err="1">
                <a:solidFill>
                  <a:srgbClr val="231F20"/>
                </a:solidFill>
                <a:latin typeface="Segoe UI"/>
                <a:cs typeface="Segoe UI"/>
              </a:rPr>
              <a:t>пунктів</a:t>
            </a:r>
            <a:r>
              <a:rPr lang="ru-RU" sz="1500" spc="-10" dirty="0">
                <a:solidFill>
                  <a:srgbClr val="231F20"/>
                </a:solidFill>
                <a:latin typeface="Segoe UI"/>
                <a:cs typeface="Segoe UI"/>
              </a:rPr>
              <a:t> (</a:t>
            </a:r>
            <a:r>
              <a:rPr lang="ru-RU" sz="1500" spc="-10" dirty="0" err="1">
                <a:solidFill>
                  <a:srgbClr val="231F20"/>
                </a:solidFill>
                <a:latin typeface="Segoe UI"/>
                <a:cs typeface="Segoe UI"/>
              </a:rPr>
              <a:t>міст</a:t>
            </a:r>
            <a:r>
              <a:rPr lang="ru-RU" sz="1500" spc="-10" dirty="0">
                <a:solidFill>
                  <a:srgbClr val="231F20"/>
                </a:solidFill>
                <a:latin typeface="Segoe UI"/>
                <a:cs typeface="Segoe UI"/>
              </a:rPr>
              <a:t> об-</a:t>
            </a:r>
            <a:r>
              <a:rPr lang="ru-RU" sz="1500" spc="-10" dirty="0" err="1">
                <a:solidFill>
                  <a:srgbClr val="231F20"/>
                </a:solidFill>
                <a:latin typeface="Segoe UI"/>
                <a:cs typeface="Segoe UI"/>
              </a:rPr>
              <a:t>ласного</a:t>
            </a:r>
            <a:r>
              <a:rPr lang="ru-RU" sz="15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ru-RU" sz="1500" spc="-10" dirty="0" err="1">
                <a:solidFill>
                  <a:srgbClr val="231F20"/>
                </a:solidFill>
                <a:latin typeface="Segoe UI"/>
                <a:cs typeface="Segoe UI"/>
              </a:rPr>
              <a:t>значення</a:t>
            </a:r>
            <a:r>
              <a:rPr lang="ru-RU" sz="1500" spc="-10" dirty="0">
                <a:solidFill>
                  <a:srgbClr val="231F20"/>
                </a:solidFill>
                <a:latin typeface="Segoe UI"/>
                <a:cs typeface="Segoe UI"/>
              </a:rPr>
              <a:t>), </a:t>
            </a:r>
            <a:r>
              <a:rPr lang="ru-RU" sz="1500" spc="-10" dirty="0" err="1">
                <a:solidFill>
                  <a:srgbClr val="231F20"/>
                </a:solidFill>
                <a:latin typeface="Segoe UI"/>
                <a:cs typeface="Segoe UI"/>
              </a:rPr>
              <a:t>районів</a:t>
            </a:r>
            <a:r>
              <a:rPr lang="ru-RU" sz="1500" spc="-10" dirty="0">
                <a:solidFill>
                  <a:srgbClr val="231F20"/>
                </a:solidFill>
                <a:latin typeface="Segoe UI"/>
                <a:cs typeface="Segoe UI"/>
              </a:rPr>
              <a:t> у </a:t>
            </a:r>
            <a:r>
              <a:rPr lang="ru-RU" sz="1500" spc="-10" dirty="0" err="1">
                <a:solidFill>
                  <a:srgbClr val="231F20"/>
                </a:solidFill>
                <a:latin typeface="Segoe UI"/>
                <a:cs typeface="Segoe UI"/>
              </a:rPr>
              <a:t>містах</a:t>
            </a:r>
            <a:r>
              <a:rPr lang="ru-RU" sz="1500" spc="-10" dirty="0">
                <a:solidFill>
                  <a:srgbClr val="231F20"/>
                </a:solidFill>
                <a:latin typeface="Segoe UI"/>
                <a:cs typeface="Segoe UI"/>
              </a:rPr>
              <a:t>, </a:t>
            </a:r>
            <a:r>
              <a:rPr lang="ru-RU" sz="1500" spc="-10" dirty="0" err="1">
                <a:solidFill>
                  <a:srgbClr val="231F20"/>
                </a:solidFill>
                <a:latin typeface="Segoe UI"/>
                <a:cs typeface="Segoe UI"/>
              </a:rPr>
              <a:t>територіальних</a:t>
            </a:r>
            <a:r>
              <a:rPr lang="ru-RU" sz="1500" spc="-10" dirty="0">
                <a:solidFill>
                  <a:srgbClr val="231F20"/>
                </a:solidFill>
                <a:latin typeface="Segoe UI"/>
                <a:cs typeface="Segoe UI"/>
              </a:rPr>
              <a:t> громад </a:t>
            </a:r>
            <a:r>
              <a:rPr lang="ru-RU" sz="1500" spc="-10" dirty="0" err="1">
                <a:solidFill>
                  <a:srgbClr val="231F20"/>
                </a:solidFill>
                <a:latin typeface="Segoe UI"/>
                <a:cs typeface="Segoe UI"/>
              </a:rPr>
              <a:t>або</a:t>
            </a:r>
            <a:r>
              <a:rPr lang="ru-RU" sz="15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ru-RU" sz="1500" spc="-10" dirty="0" err="1">
                <a:solidFill>
                  <a:srgbClr val="231F20"/>
                </a:solidFill>
                <a:latin typeface="Segoe UI"/>
                <a:cs typeface="Segoe UI"/>
              </a:rPr>
              <a:t>лікві-дованих</a:t>
            </a:r>
            <a:r>
              <a:rPr lang="ru-RU" sz="15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ru-RU" sz="1500" spc="-10" dirty="0" err="1">
                <a:solidFill>
                  <a:srgbClr val="231F20"/>
                </a:solidFill>
                <a:latin typeface="Segoe UI"/>
                <a:cs typeface="Segoe UI"/>
              </a:rPr>
              <a:t>районів</a:t>
            </a:r>
            <a:endParaRPr sz="1500" dirty="0">
              <a:latin typeface="Segoe UI"/>
              <a:cs typeface="Segoe UI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778000" y="6301590"/>
            <a:ext cx="3564890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solidFill>
                  <a:srgbClr val="231F20"/>
                </a:solidFill>
                <a:latin typeface="Segoe UI"/>
                <a:cs typeface="Segoe UI"/>
              </a:rPr>
              <a:t>ТО</a:t>
            </a:r>
            <a:r>
              <a:rPr sz="1500" b="1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b="1" spc="-10" dirty="0">
                <a:solidFill>
                  <a:srgbClr val="231F20"/>
                </a:solidFill>
                <a:latin typeface="Segoe UI"/>
                <a:cs typeface="Segoe UI"/>
              </a:rPr>
              <a:t>ДЕРЖКАЗНАЧЕЙСТВА</a:t>
            </a:r>
            <a:endParaRPr sz="1500">
              <a:latin typeface="Segoe UI"/>
              <a:cs typeface="Segoe UI"/>
            </a:endParaRPr>
          </a:p>
          <a:p>
            <a:pPr marL="12700" marR="5080">
              <a:lnSpc>
                <a:spcPct val="100000"/>
              </a:lnSpc>
            </a:pP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існують</a:t>
            </a:r>
            <a:r>
              <a:rPr sz="1500" spc="-7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районні</a:t>
            </a:r>
            <a:r>
              <a:rPr sz="1500" spc="-7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управління,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юрисдикція яких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поширюється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на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ліквідовані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райони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921375" y="6301590"/>
            <a:ext cx="7056120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sz="1500" b="1" dirty="0">
                <a:solidFill>
                  <a:srgbClr val="231F20"/>
                </a:solidFill>
                <a:latin typeface="Segoe UI"/>
                <a:cs typeface="Segoe UI"/>
              </a:rPr>
              <a:t>ТО</a:t>
            </a:r>
            <a:r>
              <a:rPr sz="1500" b="1" spc="9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b="1" dirty="0">
                <a:solidFill>
                  <a:srgbClr val="231F20"/>
                </a:solidFill>
                <a:latin typeface="Segoe UI"/>
                <a:cs typeface="Segoe UI"/>
              </a:rPr>
              <a:t>ПЕНСІЙНОГО</a:t>
            </a:r>
            <a:r>
              <a:rPr sz="1500" b="1" spc="9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b="1" spc="-10" dirty="0">
                <a:solidFill>
                  <a:srgbClr val="231F20"/>
                </a:solidFill>
                <a:latin typeface="Segoe UI"/>
                <a:cs typeface="Segoe UI"/>
              </a:rPr>
              <a:t>ФОНДУ</a:t>
            </a:r>
            <a:endParaRPr sz="1500">
              <a:latin typeface="Segoe UI"/>
              <a:cs typeface="Segoe UI"/>
            </a:endParaRPr>
          </a:p>
          <a:p>
            <a:pPr marL="12700" marR="5080">
              <a:lnSpc>
                <a:spcPct val="100000"/>
              </a:lnSpc>
            </a:pP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існують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нефункціонуючі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районні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управління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ліквідованих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районів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АРК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та 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Донецької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і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Луганської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областей,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розташованих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на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тимчасово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окупованій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території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12548311" y="762012"/>
            <a:ext cx="677545" cy="574675"/>
          </a:xfrm>
          <a:custGeom>
            <a:avLst/>
            <a:gdLst/>
            <a:ahLst/>
            <a:cxnLst/>
            <a:rect l="l" t="t" r="r" b="b"/>
            <a:pathLst>
              <a:path w="677544" h="574675">
                <a:moveTo>
                  <a:pt x="203593" y="145389"/>
                </a:moveTo>
                <a:lnTo>
                  <a:pt x="197358" y="115785"/>
                </a:lnTo>
                <a:lnTo>
                  <a:pt x="180771" y="91757"/>
                </a:lnTo>
                <a:lnTo>
                  <a:pt x="156273" y="75692"/>
                </a:lnTo>
                <a:lnTo>
                  <a:pt x="126352" y="70015"/>
                </a:lnTo>
                <a:lnTo>
                  <a:pt x="96977" y="76250"/>
                </a:lnTo>
                <a:lnTo>
                  <a:pt x="72834" y="92633"/>
                </a:lnTo>
                <a:lnTo>
                  <a:pt x="56489" y="116636"/>
                </a:lnTo>
                <a:lnTo>
                  <a:pt x="50482" y="145719"/>
                </a:lnTo>
                <a:lnTo>
                  <a:pt x="56616" y="175133"/>
                </a:lnTo>
                <a:lnTo>
                  <a:pt x="73304" y="199288"/>
                </a:lnTo>
                <a:lnTo>
                  <a:pt x="97878" y="215595"/>
                </a:lnTo>
                <a:lnTo>
                  <a:pt x="127711" y="221475"/>
                </a:lnTo>
                <a:lnTo>
                  <a:pt x="157365" y="215328"/>
                </a:lnTo>
                <a:lnTo>
                  <a:pt x="181533" y="198945"/>
                </a:lnTo>
                <a:lnTo>
                  <a:pt x="197777" y="174802"/>
                </a:lnTo>
                <a:lnTo>
                  <a:pt x="203593" y="145389"/>
                </a:lnTo>
                <a:close/>
              </a:path>
              <a:path w="677544" h="574675">
                <a:moveTo>
                  <a:pt x="232410" y="253542"/>
                </a:moveTo>
                <a:lnTo>
                  <a:pt x="204533" y="227063"/>
                </a:lnTo>
                <a:lnTo>
                  <a:pt x="191401" y="220154"/>
                </a:lnTo>
                <a:lnTo>
                  <a:pt x="187998" y="220497"/>
                </a:lnTo>
                <a:lnTo>
                  <a:pt x="186283" y="221703"/>
                </a:lnTo>
                <a:lnTo>
                  <a:pt x="157251" y="236677"/>
                </a:lnTo>
                <a:lnTo>
                  <a:pt x="127342" y="241668"/>
                </a:lnTo>
                <a:lnTo>
                  <a:pt x="97358" y="236664"/>
                </a:lnTo>
                <a:lnTo>
                  <a:pt x="68110" y="221691"/>
                </a:lnTo>
                <a:lnTo>
                  <a:pt x="66294" y="220421"/>
                </a:lnTo>
                <a:lnTo>
                  <a:pt x="62484" y="220306"/>
                </a:lnTo>
                <a:lnTo>
                  <a:pt x="22440" y="251383"/>
                </a:lnTo>
                <a:lnTo>
                  <a:pt x="3213" y="295046"/>
                </a:lnTo>
                <a:lnTo>
                  <a:pt x="342" y="333286"/>
                </a:lnTo>
                <a:lnTo>
                  <a:pt x="0" y="377278"/>
                </a:lnTo>
                <a:lnTo>
                  <a:pt x="3924" y="378891"/>
                </a:lnTo>
                <a:lnTo>
                  <a:pt x="152882" y="378942"/>
                </a:lnTo>
                <a:lnTo>
                  <a:pt x="154559" y="377532"/>
                </a:lnTo>
                <a:lnTo>
                  <a:pt x="156260" y="374357"/>
                </a:lnTo>
                <a:lnTo>
                  <a:pt x="160058" y="368706"/>
                </a:lnTo>
                <a:lnTo>
                  <a:pt x="164782" y="364210"/>
                </a:lnTo>
                <a:lnTo>
                  <a:pt x="170421" y="361022"/>
                </a:lnTo>
                <a:lnTo>
                  <a:pt x="176987" y="359308"/>
                </a:lnTo>
                <a:lnTo>
                  <a:pt x="184162" y="358355"/>
                </a:lnTo>
                <a:lnTo>
                  <a:pt x="191528" y="358940"/>
                </a:lnTo>
                <a:lnTo>
                  <a:pt x="201701" y="357835"/>
                </a:lnTo>
                <a:lnTo>
                  <a:pt x="206349" y="356222"/>
                </a:lnTo>
                <a:lnTo>
                  <a:pt x="207619" y="351599"/>
                </a:lnTo>
                <a:lnTo>
                  <a:pt x="205816" y="347573"/>
                </a:lnTo>
                <a:lnTo>
                  <a:pt x="201142" y="341172"/>
                </a:lnTo>
                <a:lnTo>
                  <a:pt x="197294" y="338137"/>
                </a:lnTo>
                <a:lnTo>
                  <a:pt x="193954" y="334721"/>
                </a:lnTo>
                <a:lnTo>
                  <a:pt x="186486" y="323888"/>
                </a:lnTo>
                <a:lnTo>
                  <a:pt x="183997" y="312305"/>
                </a:lnTo>
                <a:lnTo>
                  <a:pt x="186486" y="300685"/>
                </a:lnTo>
                <a:lnTo>
                  <a:pt x="193967" y="289788"/>
                </a:lnTo>
                <a:lnTo>
                  <a:pt x="205079" y="278358"/>
                </a:lnTo>
                <a:lnTo>
                  <a:pt x="210883" y="272897"/>
                </a:lnTo>
                <a:lnTo>
                  <a:pt x="232410" y="253542"/>
                </a:lnTo>
                <a:close/>
              </a:path>
              <a:path w="677544" h="574675">
                <a:moveTo>
                  <a:pt x="415112" y="74650"/>
                </a:moveTo>
                <a:lnTo>
                  <a:pt x="408927" y="45415"/>
                </a:lnTo>
                <a:lnTo>
                  <a:pt x="392341" y="21602"/>
                </a:lnTo>
                <a:lnTo>
                  <a:pt x="367855" y="5664"/>
                </a:lnTo>
                <a:lnTo>
                  <a:pt x="337997" y="0"/>
                </a:lnTo>
                <a:lnTo>
                  <a:pt x="308089" y="6159"/>
                </a:lnTo>
                <a:lnTo>
                  <a:pt x="283946" y="22517"/>
                </a:lnTo>
                <a:lnTo>
                  <a:pt x="267855" y="46761"/>
                </a:lnTo>
                <a:lnTo>
                  <a:pt x="262115" y="76568"/>
                </a:lnTo>
                <a:lnTo>
                  <a:pt x="268351" y="105537"/>
                </a:lnTo>
                <a:lnTo>
                  <a:pt x="284937" y="129260"/>
                </a:lnTo>
                <a:lnTo>
                  <a:pt x="309308" y="145224"/>
                </a:lnTo>
                <a:lnTo>
                  <a:pt x="338886" y="150964"/>
                </a:lnTo>
                <a:lnTo>
                  <a:pt x="368846" y="144856"/>
                </a:lnTo>
                <a:lnTo>
                  <a:pt x="393090" y="128524"/>
                </a:lnTo>
                <a:lnTo>
                  <a:pt x="409295" y="104343"/>
                </a:lnTo>
                <a:lnTo>
                  <a:pt x="415112" y="74650"/>
                </a:lnTo>
                <a:close/>
              </a:path>
              <a:path w="677544" h="574675">
                <a:moveTo>
                  <a:pt x="459143" y="210807"/>
                </a:moveTo>
                <a:lnTo>
                  <a:pt x="436765" y="174282"/>
                </a:lnTo>
                <a:lnTo>
                  <a:pt x="405904" y="150914"/>
                </a:lnTo>
                <a:lnTo>
                  <a:pt x="402386" y="149059"/>
                </a:lnTo>
                <a:lnTo>
                  <a:pt x="399961" y="149428"/>
                </a:lnTo>
                <a:lnTo>
                  <a:pt x="396760" y="151815"/>
                </a:lnTo>
                <a:lnTo>
                  <a:pt x="368782" y="166408"/>
                </a:lnTo>
                <a:lnTo>
                  <a:pt x="338696" y="171284"/>
                </a:lnTo>
                <a:lnTo>
                  <a:pt x="308584" y="166446"/>
                </a:lnTo>
                <a:lnTo>
                  <a:pt x="280568" y="151879"/>
                </a:lnTo>
                <a:lnTo>
                  <a:pt x="277431" y="149555"/>
                </a:lnTo>
                <a:lnTo>
                  <a:pt x="275005" y="148971"/>
                </a:lnTo>
                <a:lnTo>
                  <a:pt x="240804" y="173977"/>
                </a:lnTo>
                <a:lnTo>
                  <a:pt x="219811" y="206095"/>
                </a:lnTo>
                <a:lnTo>
                  <a:pt x="218033" y="210146"/>
                </a:lnTo>
                <a:lnTo>
                  <a:pt x="218617" y="212445"/>
                </a:lnTo>
                <a:lnTo>
                  <a:pt x="222300" y="215074"/>
                </a:lnTo>
                <a:lnTo>
                  <a:pt x="232003" y="222935"/>
                </a:lnTo>
                <a:lnTo>
                  <a:pt x="240703" y="231736"/>
                </a:lnTo>
                <a:lnTo>
                  <a:pt x="248602" y="241287"/>
                </a:lnTo>
                <a:lnTo>
                  <a:pt x="260680" y="257784"/>
                </a:lnTo>
                <a:lnTo>
                  <a:pt x="265861" y="263829"/>
                </a:lnTo>
                <a:lnTo>
                  <a:pt x="278269" y="277025"/>
                </a:lnTo>
                <a:lnTo>
                  <a:pt x="282257" y="278028"/>
                </a:lnTo>
                <a:lnTo>
                  <a:pt x="286067" y="276085"/>
                </a:lnTo>
                <a:lnTo>
                  <a:pt x="287845" y="272821"/>
                </a:lnTo>
                <a:lnTo>
                  <a:pt x="288823" y="265391"/>
                </a:lnTo>
                <a:lnTo>
                  <a:pt x="288340" y="260311"/>
                </a:lnTo>
                <a:lnTo>
                  <a:pt x="288417" y="255308"/>
                </a:lnTo>
                <a:lnTo>
                  <a:pt x="290779" y="241566"/>
                </a:lnTo>
                <a:lnTo>
                  <a:pt x="297243" y="231254"/>
                </a:lnTo>
                <a:lnTo>
                  <a:pt x="307467" y="224726"/>
                </a:lnTo>
                <a:lnTo>
                  <a:pt x="321144" y="222313"/>
                </a:lnTo>
                <a:lnTo>
                  <a:pt x="355981" y="222313"/>
                </a:lnTo>
                <a:lnTo>
                  <a:pt x="388835" y="255206"/>
                </a:lnTo>
                <a:lnTo>
                  <a:pt x="388924" y="260667"/>
                </a:lnTo>
                <a:lnTo>
                  <a:pt x="388620" y="266153"/>
                </a:lnTo>
                <a:lnTo>
                  <a:pt x="389534" y="277279"/>
                </a:lnTo>
                <a:lnTo>
                  <a:pt x="425805" y="245237"/>
                </a:lnTo>
                <a:lnTo>
                  <a:pt x="434695" y="233883"/>
                </a:lnTo>
                <a:lnTo>
                  <a:pt x="444639" y="223494"/>
                </a:lnTo>
                <a:lnTo>
                  <a:pt x="457200" y="213245"/>
                </a:lnTo>
                <a:lnTo>
                  <a:pt x="459143" y="210807"/>
                </a:lnTo>
                <a:close/>
              </a:path>
              <a:path w="677544" h="574675">
                <a:moveTo>
                  <a:pt x="504913" y="398945"/>
                </a:moveTo>
                <a:lnTo>
                  <a:pt x="504698" y="389382"/>
                </a:lnTo>
                <a:lnTo>
                  <a:pt x="504482" y="382181"/>
                </a:lnTo>
                <a:lnTo>
                  <a:pt x="500519" y="378955"/>
                </a:lnTo>
                <a:lnTo>
                  <a:pt x="497598" y="378891"/>
                </a:lnTo>
                <a:lnTo>
                  <a:pt x="487692" y="378675"/>
                </a:lnTo>
                <a:lnTo>
                  <a:pt x="482219" y="378891"/>
                </a:lnTo>
                <a:lnTo>
                  <a:pt x="476758" y="378726"/>
                </a:lnTo>
                <a:lnTo>
                  <a:pt x="468312" y="377520"/>
                </a:lnTo>
                <a:lnTo>
                  <a:pt x="461111" y="374383"/>
                </a:lnTo>
                <a:lnTo>
                  <a:pt x="455295" y="369176"/>
                </a:lnTo>
                <a:lnTo>
                  <a:pt x="451065" y="361797"/>
                </a:lnTo>
                <a:lnTo>
                  <a:pt x="449021" y="353771"/>
                </a:lnTo>
                <a:lnTo>
                  <a:pt x="449414" y="346125"/>
                </a:lnTo>
                <a:lnTo>
                  <a:pt x="464997" y="324573"/>
                </a:lnTo>
                <a:lnTo>
                  <a:pt x="474230" y="314871"/>
                </a:lnTo>
                <a:lnTo>
                  <a:pt x="474370" y="309524"/>
                </a:lnTo>
                <a:lnTo>
                  <a:pt x="463232" y="298132"/>
                </a:lnTo>
                <a:lnTo>
                  <a:pt x="456133" y="290969"/>
                </a:lnTo>
                <a:lnTo>
                  <a:pt x="449732" y="284619"/>
                </a:lnTo>
                <a:lnTo>
                  <a:pt x="437540" y="272757"/>
                </a:lnTo>
                <a:lnTo>
                  <a:pt x="432269" y="272846"/>
                </a:lnTo>
                <a:lnTo>
                  <a:pt x="422046" y="282511"/>
                </a:lnTo>
                <a:lnTo>
                  <a:pt x="420547" y="284200"/>
                </a:lnTo>
                <a:lnTo>
                  <a:pt x="420547" y="409346"/>
                </a:lnTo>
                <a:lnTo>
                  <a:pt x="413702" y="441032"/>
                </a:lnTo>
                <a:lnTo>
                  <a:pt x="395833" y="466877"/>
                </a:lnTo>
                <a:lnTo>
                  <a:pt x="369671" y="484187"/>
                </a:lnTo>
                <a:lnTo>
                  <a:pt x="337985" y="490270"/>
                </a:lnTo>
                <a:lnTo>
                  <a:pt x="305993" y="483400"/>
                </a:lnTo>
                <a:lnTo>
                  <a:pt x="279996" y="465467"/>
                </a:lnTo>
                <a:lnTo>
                  <a:pt x="262661" y="439229"/>
                </a:lnTo>
                <a:lnTo>
                  <a:pt x="262559" y="438683"/>
                </a:lnTo>
                <a:lnTo>
                  <a:pt x="256692" y="407403"/>
                </a:lnTo>
                <a:lnTo>
                  <a:pt x="281940" y="349732"/>
                </a:lnTo>
                <a:lnTo>
                  <a:pt x="341642" y="326847"/>
                </a:lnTo>
                <a:lnTo>
                  <a:pt x="372173" y="333832"/>
                </a:lnTo>
                <a:lnTo>
                  <a:pt x="397408" y="351904"/>
                </a:lnTo>
                <a:lnTo>
                  <a:pt x="414489" y="378079"/>
                </a:lnTo>
                <a:lnTo>
                  <a:pt x="420547" y="409346"/>
                </a:lnTo>
                <a:lnTo>
                  <a:pt x="420547" y="284200"/>
                </a:lnTo>
                <a:lnTo>
                  <a:pt x="392493" y="298081"/>
                </a:lnTo>
                <a:lnTo>
                  <a:pt x="384835" y="295833"/>
                </a:lnTo>
                <a:lnTo>
                  <a:pt x="368439" y="265938"/>
                </a:lnTo>
                <a:lnTo>
                  <a:pt x="368719" y="259994"/>
                </a:lnTo>
                <a:lnTo>
                  <a:pt x="368388" y="246672"/>
                </a:lnTo>
                <a:lnTo>
                  <a:pt x="364540" y="242481"/>
                </a:lnTo>
                <a:lnTo>
                  <a:pt x="347853" y="242227"/>
                </a:lnTo>
                <a:lnTo>
                  <a:pt x="338455" y="242189"/>
                </a:lnTo>
                <a:lnTo>
                  <a:pt x="329069" y="242239"/>
                </a:lnTo>
                <a:lnTo>
                  <a:pt x="312750" y="242506"/>
                </a:lnTo>
                <a:lnTo>
                  <a:pt x="308876" y="246710"/>
                </a:lnTo>
                <a:lnTo>
                  <a:pt x="308495" y="259600"/>
                </a:lnTo>
                <a:lnTo>
                  <a:pt x="308749" y="265531"/>
                </a:lnTo>
                <a:lnTo>
                  <a:pt x="308584" y="271449"/>
                </a:lnTo>
                <a:lnTo>
                  <a:pt x="284454" y="298132"/>
                </a:lnTo>
                <a:lnTo>
                  <a:pt x="277126" y="297980"/>
                </a:lnTo>
                <a:lnTo>
                  <a:pt x="270167" y="295592"/>
                </a:lnTo>
                <a:lnTo>
                  <a:pt x="263601" y="290969"/>
                </a:lnTo>
                <a:lnTo>
                  <a:pt x="259245" y="287070"/>
                </a:lnTo>
                <a:lnTo>
                  <a:pt x="255384" y="282511"/>
                </a:lnTo>
                <a:lnTo>
                  <a:pt x="248500" y="276466"/>
                </a:lnTo>
                <a:lnTo>
                  <a:pt x="245351" y="275094"/>
                </a:lnTo>
                <a:lnTo>
                  <a:pt x="242366" y="273278"/>
                </a:lnTo>
                <a:lnTo>
                  <a:pt x="239179" y="275107"/>
                </a:lnTo>
                <a:lnTo>
                  <a:pt x="202933" y="309524"/>
                </a:lnTo>
                <a:lnTo>
                  <a:pt x="203073" y="314896"/>
                </a:lnTo>
                <a:lnTo>
                  <a:pt x="212864" y="325310"/>
                </a:lnTo>
                <a:lnTo>
                  <a:pt x="218097" y="329806"/>
                </a:lnTo>
                <a:lnTo>
                  <a:pt x="222338" y="335127"/>
                </a:lnTo>
                <a:lnTo>
                  <a:pt x="227952" y="347726"/>
                </a:lnTo>
                <a:lnTo>
                  <a:pt x="226796" y="360641"/>
                </a:lnTo>
                <a:lnTo>
                  <a:pt x="219710" y="371411"/>
                </a:lnTo>
                <a:lnTo>
                  <a:pt x="207530" y="377520"/>
                </a:lnTo>
                <a:lnTo>
                  <a:pt x="200075" y="379056"/>
                </a:lnTo>
                <a:lnTo>
                  <a:pt x="192163" y="378472"/>
                </a:lnTo>
                <a:lnTo>
                  <a:pt x="176428" y="379031"/>
                </a:lnTo>
                <a:lnTo>
                  <a:pt x="172618" y="382333"/>
                </a:lnTo>
                <a:lnTo>
                  <a:pt x="172440" y="390359"/>
                </a:lnTo>
                <a:lnTo>
                  <a:pt x="172300" y="398945"/>
                </a:lnTo>
                <a:lnTo>
                  <a:pt x="172300" y="418084"/>
                </a:lnTo>
                <a:lnTo>
                  <a:pt x="172466" y="427647"/>
                </a:lnTo>
                <a:lnTo>
                  <a:pt x="172605" y="434746"/>
                </a:lnTo>
                <a:lnTo>
                  <a:pt x="176618" y="438429"/>
                </a:lnTo>
                <a:lnTo>
                  <a:pt x="190627" y="438835"/>
                </a:lnTo>
                <a:lnTo>
                  <a:pt x="196316" y="438683"/>
                </a:lnTo>
                <a:lnTo>
                  <a:pt x="202018" y="438759"/>
                </a:lnTo>
                <a:lnTo>
                  <a:pt x="228041" y="469874"/>
                </a:lnTo>
                <a:lnTo>
                  <a:pt x="225729" y="476885"/>
                </a:lnTo>
                <a:lnTo>
                  <a:pt x="221157" y="483450"/>
                </a:lnTo>
                <a:lnTo>
                  <a:pt x="217195" y="487845"/>
                </a:lnTo>
                <a:lnTo>
                  <a:pt x="212763" y="491921"/>
                </a:lnTo>
                <a:lnTo>
                  <a:pt x="202920" y="502158"/>
                </a:lnTo>
                <a:lnTo>
                  <a:pt x="227355" y="532218"/>
                </a:lnTo>
                <a:lnTo>
                  <a:pt x="239852" y="544537"/>
                </a:lnTo>
                <a:lnTo>
                  <a:pt x="244576" y="544537"/>
                </a:lnTo>
                <a:lnTo>
                  <a:pt x="255422" y="534238"/>
                </a:lnTo>
                <a:lnTo>
                  <a:pt x="259689" y="529463"/>
                </a:lnTo>
                <a:lnTo>
                  <a:pt x="264541" y="525335"/>
                </a:lnTo>
                <a:lnTo>
                  <a:pt x="271259" y="521004"/>
                </a:lnTo>
                <a:lnTo>
                  <a:pt x="278358" y="518998"/>
                </a:lnTo>
                <a:lnTo>
                  <a:pt x="285724" y="519252"/>
                </a:lnTo>
                <a:lnTo>
                  <a:pt x="308698" y="552310"/>
                </a:lnTo>
                <a:lnTo>
                  <a:pt x="308495" y="557390"/>
                </a:lnTo>
                <a:lnTo>
                  <a:pt x="308864" y="570484"/>
                </a:lnTo>
                <a:lnTo>
                  <a:pt x="312559" y="574357"/>
                </a:lnTo>
                <a:lnTo>
                  <a:pt x="338747" y="574573"/>
                </a:lnTo>
                <a:lnTo>
                  <a:pt x="364553" y="574332"/>
                </a:lnTo>
                <a:lnTo>
                  <a:pt x="368300" y="570445"/>
                </a:lnTo>
                <a:lnTo>
                  <a:pt x="368769" y="558012"/>
                </a:lnTo>
                <a:lnTo>
                  <a:pt x="368592" y="552310"/>
                </a:lnTo>
                <a:lnTo>
                  <a:pt x="368617" y="546620"/>
                </a:lnTo>
                <a:lnTo>
                  <a:pt x="392836" y="519074"/>
                </a:lnTo>
                <a:lnTo>
                  <a:pt x="400494" y="519277"/>
                </a:lnTo>
                <a:lnTo>
                  <a:pt x="407733" y="521881"/>
                </a:lnTo>
                <a:lnTo>
                  <a:pt x="414502" y="526821"/>
                </a:lnTo>
                <a:lnTo>
                  <a:pt x="418655" y="530707"/>
                </a:lnTo>
                <a:lnTo>
                  <a:pt x="422529" y="534911"/>
                </a:lnTo>
                <a:lnTo>
                  <a:pt x="432587" y="544461"/>
                </a:lnTo>
                <a:lnTo>
                  <a:pt x="463042" y="519074"/>
                </a:lnTo>
                <a:lnTo>
                  <a:pt x="474357" y="507517"/>
                </a:lnTo>
                <a:lnTo>
                  <a:pt x="474256" y="502158"/>
                </a:lnTo>
                <a:lnTo>
                  <a:pt x="464489" y="491858"/>
                </a:lnTo>
                <a:lnTo>
                  <a:pt x="462711" y="490270"/>
                </a:lnTo>
                <a:lnTo>
                  <a:pt x="459955" y="487807"/>
                </a:lnTo>
                <a:lnTo>
                  <a:pt x="455879" y="483222"/>
                </a:lnTo>
                <a:lnTo>
                  <a:pt x="451370" y="476618"/>
                </a:lnTo>
                <a:lnTo>
                  <a:pt x="449224" y="469874"/>
                </a:lnTo>
                <a:lnTo>
                  <a:pt x="449148" y="462241"/>
                </a:lnTo>
                <a:lnTo>
                  <a:pt x="451396" y="454647"/>
                </a:lnTo>
                <a:lnTo>
                  <a:pt x="480974" y="438645"/>
                </a:lnTo>
                <a:lnTo>
                  <a:pt x="487133" y="438912"/>
                </a:lnTo>
                <a:lnTo>
                  <a:pt x="493052" y="438645"/>
                </a:lnTo>
                <a:lnTo>
                  <a:pt x="500380" y="438315"/>
                </a:lnTo>
                <a:lnTo>
                  <a:pt x="504520" y="434619"/>
                </a:lnTo>
                <a:lnTo>
                  <a:pt x="504736" y="426567"/>
                </a:lnTo>
                <a:lnTo>
                  <a:pt x="504901" y="418084"/>
                </a:lnTo>
                <a:lnTo>
                  <a:pt x="504913" y="398945"/>
                </a:lnTo>
                <a:close/>
              </a:path>
              <a:path w="677544" h="574675">
                <a:moveTo>
                  <a:pt x="626757" y="145808"/>
                </a:moveTo>
                <a:lnTo>
                  <a:pt x="620649" y="116370"/>
                </a:lnTo>
                <a:lnTo>
                  <a:pt x="604012" y="92214"/>
                </a:lnTo>
                <a:lnTo>
                  <a:pt x="579450" y="75895"/>
                </a:lnTo>
                <a:lnTo>
                  <a:pt x="549592" y="70002"/>
                </a:lnTo>
                <a:lnTo>
                  <a:pt x="519938" y="76111"/>
                </a:lnTo>
                <a:lnTo>
                  <a:pt x="495757" y="92456"/>
                </a:lnTo>
                <a:lnTo>
                  <a:pt x="479488" y="116573"/>
                </a:lnTo>
                <a:lnTo>
                  <a:pt x="473633" y="145999"/>
                </a:lnTo>
                <a:lnTo>
                  <a:pt x="479755" y="175425"/>
                </a:lnTo>
                <a:lnTo>
                  <a:pt x="496189" y="199415"/>
                </a:lnTo>
                <a:lnTo>
                  <a:pt x="520458" y="215569"/>
                </a:lnTo>
                <a:lnTo>
                  <a:pt x="550125" y="221475"/>
                </a:lnTo>
                <a:lnTo>
                  <a:pt x="579742" y="215442"/>
                </a:lnTo>
                <a:lnTo>
                  <a:pt x="604113" y="199110"/>
                </a:lnTo>
                <a:lnTo>
                  <a:pt x="620649" y="175044"/>
                </a:lnTo>
                <a:lnTo>
                  <a:pt x="626757" y="145808"/>
                </a:lnTo>
                <a:close/>
              </a:path>
              <a:path w="677544" h="574675">
                <a:moveTo>
                  <a:pt x="677430" y="330822"/>
                </a:moveTo>
                <a:lnTo>
                  <a:pt x="672566" y="287566"/>
                </a:lnTo>
                <a:lnTo>
                  <a:pt x="642759" y="239255"/>
                </a:lnTo>
                <a:lnTo>
                  <a:pt x="611809" y="219329"/>
                </a:lnTo>
                <a:lnTo>
                  <a:pt x="608431" y="221805"/>
                </a:lnTo>
                <a:lnTo>
                  <a:pt x="580097" y="236613"/>
                </a:lnTo>
                <a:lnTo>
                  <a:pt x="549973" y="241566"/>
                </a:lnTo>
                <a:lnTo>
                  <a:pt x="519849" y="236740"/>
                </a:lnTo>
                <a:lnTo>
                  <a:pt x="491515" y="222148"/>
                </a:lnTo>
                <a:lnTo>
                  <a:pt x="489635" y="220789"/>
                </a:lnTo>
                <a:lnTo>
                  <a:pt x="485914" y="220065"/>
                </a:lnTo>
                <a:lnTo>
                  <a:pt x="472414" y="227368"/>
                </a:lnTo>
                <a:lnTo>
                  <a:pt x="461873" y="235064"/>
                </a:lnTo>
                <a:lnTo>
                  <a:pt x="452348" y="244106"/>
                </a:lnTo>
                <a:lnTo>
                  <a:pt x="443839" y="254520"/>
                </a:lnTo>
                <a:lnTo>
                  <a:pt x="447751" y="256997"/>
                </a:lnTo>
                <a:lnTo>
                  <a:pt x="451650" y="258686"/>
                </a:lnTo>
                <a:lnTo>
                  <a:pt x="477939" y="284391"/>
                </a:lnTo>
                <a:lnTo>
                  <a:pt x="485444" y="292315"/>
                </a:lnTo>
                <a:lnTo>
                  <a:pt x="491464" y="302031"/>
                </a:lnTo>
                <a:lnTo>
                  <a:pt x="493293" y="312724"/>
                </a:lnTo>
                <a:lnTo>
                  <a:pt x="491007" y="323443"/>
                </a:lnTo>
                <a:lnTo>
                  <a:pt x="484720" y="333184"/>
                </a:lnTo>
                <a:lnTo>
                  <a:pt x="480555" y="337693"/>
                </a:lnTo>
                <a:lnTo>
                  <a:pt x="475767" y="341668"/>
                </a:lnTo>
                <a:lnTo>
                  <a:pt x="470344" y="348335"/>
                </a:lnTo>
                <a:lnTo>
                  <a:pt x="469315" y="352158"/>
                </a:lnTo>
                <a:lnTo>
                  <a:pt x="471055" y="356171"/>
                </a:lnTo>
                <a:lnTo>
                  <a:pt x="474560" y="357860"/>
                </a:lnTo>
                <a:lnTo>
                  <a:pt x="482688" y="358698"/>
                </a:lnTo>
                <a:lnTo>
                  <a:pt x="488429" y="358127"/>
                </a:lnTo>
                <a:lnTo>
                  <a:pt x="494106" y="358355"/>
                </a:lnTo>
                <a:lnTo>
                  <a:pt x="522808" y="377926"/>
                </a:lnTo>
                <a:lnTo>
                  <a:pt x="524967" y="378891"/>
                </a:lnTo>
                <a:lnTo>
                  <a:pt x="675144" y="378802"/>
                </a:lnTo>
                <a:lnTo>
                  <a:pt x="677214" y="376859"/>
                </a:lnTo>
                <a:lnTo>
                  <a:pt x="677430" y="330822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50" dirty="0"/>
              <a:t>МІСЦЕВІ</a:t>
            </a:r>
            <a:r>
              <a:rPr spc="65" dirty="0"/>
              <a:t> </a:t>
            </a:r>
            <a:r>
              <a:rPr spc="70" dirty="0"/>
              <a:t>ДЕРЖАВНІ</a:t>
            </a:r>
            <a:r>
              <a:rPr spc="65" dirty="0"/>
              <a:t> </a:t>
            </a:r>
            <a:r>
              <a:rPr spc="40" dirty="0"/>
              <a:t>АДМІНІСТРАЦІЇ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362963" y="63"/>
            <a:ext cx="757555" cy="8505190"/>
            <a:chOff x="14362963" y="63"/>
            <a:chExt cx="757555" cy="8505190"/>
          </a:xfrm>
        </p:grpSpPr>
        <p:sp>
          <p:nvSpPr>
            <p:cNvPr id="4" name="object 4"/>
            <p:cNvSpPr/>
            <p:nvPr/>
          </p:nvSpPr>
          <p:spPr>
            <a:xfrm>
              <a:off x="14362963" y="63"/>
              <a:ext cx="757555" cy="8505190"/>
            </a:xfrm>
            <a:custGeom>
              <a:avLst/>
              <a:gdLst/>
              <a:ahLst/>
              <a:cxnLst/>
              <a:rect l="l" t="t" r="r" b="b"/>
              <a:pathLst>
                <a:path w="757555" h="8505190">
                  <a:moveTo>
                    <a:pt x="757046" y="0"/>
                  </a:moveTo>
                  <a:lnTo>
                    <a:pt x="0" y="0"/>
                  </a:lnTo>
                  <a:lnTo>
                    <a:pt x="0" y="8504936"/>
                  </a:lnTo>
                  <a:lnTo>
                    <a:pt x="757046" y="8504936"/>
                  </a:lnTo>
                  <a:lnTo>
                    <a:pt x="757046" y="0"/>
                  </a:lnTo>
                  <a:close/>
                </a:path>
              </a:pathLst>
            </a:custGeom>
            <a:solidFill>
              <a:srgbClr val="FED3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28788" y="914501"/>
              <a:ext cx="425450" cy="201930"/>
            </a:xfrm>
            <a:custGeom>
              <a:avLst/>
              <a:gdLst/>
              <a:ahLst/>
              <a:cxnLst/>
              <a:rect l="l" t="t" r="r" b="b"/>
              <a:pathLst>
                <a:path w="425450" h="201930">
                  <a:moveTo>
                    <a:pt x="200507" y="183654"/>
                  </a:moveTo>
                  <a:lnTo>
                    <a:pt x="0" y="183654"/>
                  </a:lnTo>
                  <a:lnTo>
                    <a:pt x="0" y="201498"/>
                  </a:lnTo>
                  <a:lnTo>
                    <a:pt x="200507" y="201498"/>
                  </a:lnTo>
                  <a:lnTo>
                    <a:pt x="200507" y="183654"/>
                  </a:lnTo>
                  <a:close/>
                </a:path>
                <a:path w="425450" h="201930">
                  <a:moveTo>
                    <a:pt x="200507" y="137744"/>
                  </a:moveTo>
                  <a:lnTo>
                    <a:pt x="0" y="137744"/>
                  </a:lnTo>
                  <a:lnTo>
                    <a:pt x="0" y="155587"/>
                  </a:lnTo>
                  <a:lnTo>
                    <a:pt x="200507" y="155587"/>
                  </a:lnTo>
                  <a:lnTo>
                    <a:pt x="200507" y="137744"/>
                  </a:lnTo>
                  <a:close/>
                </a:path>
                <a:path w="425450" h="201930">
                  <a:moveTo>
                    <a:pt x="200507" y="91833"/>
                  </a:moveTo>
                  <a:lnTo>
                    <a:pt x="0" y="91833"/>
                  </a:lnTo>
                  <a:lnTo>
                    <a:pt x="0" y="109677"/>
                  </a:lnTo>
                  <a:lnTo>
                    <a:pt x="200507" y="109677"/>
                  </a:lnTo>
                  <a:lnTo>
                    <a:pt x="200507" y="91833"/>
                  </a:lnTo>
                  <a:close/>
                </a:path>
                <a:path w="425450" h="201930">
                  <a:moveTo>
                    <a:pt x="200507" y="45935"/>
                  </a:moveTo>
                  <a:lnTo>
                    <a:pt x="0" y="45935"/>
                  </a:lnTo>
                  <a:lnTo>
                    <a:pt x="0" y="63766"/>
                  </a:lnTo>
                  <a:lnTo>
                    <a:pt x="200507" y="63766"/>
                  </a:lnTo>
                  <a:lnTo>
                    <a:pt x="200507" y="45935"/>
                  </a:lnTo>
                  <a:close/>
                </a:path>
                <a:path w="425450" h="201930">
                  <a:moveTo>
                    <a:pt x="200507" y="0"/>
                  </a:moveTo>
                  <a:lnTo>
                    <a:pt x="0" y="0"/>
                  </a:lnTo>
                  <a:lnTo>
                    <a:pt x="0" y="17843"/>
                  </a:lnTo>
                  <a:lnTo>
                    <a:pt x="200507" y="17843"/>
                  </a:lnTo>
                  <a:lnTo>
                    <a:pt x="200507" y="0"/>
                  </a:lnTo>
                  <a:close/>
                </a:path>
                <a:path w="425450" h="201930">
                  <a:moveTo>
                    <a:pt x="242608" y="0"/>
                  </a:moveTo>
                  <a:lnTo>
                    <a:pt x="224866" y="0"/>
                  </a:lnTo>
                  <a:lnTo>
                    <a:pt x="224866" y="201498"/>
                  </a:lnTo>
                  <a:lnTo>
                    <a:pt x="242608" y="201498"/>
                  </a:lnTo>
                  <a:lnTo>
                    <a:pt x="242608" y="0"/>
                  </a:lnTo>
                  <a:close/>
                </a:path>
                <a:path w="425450" h="201930">
                  <a:moveTo>
                    <a:pt x="288290" y="0"/>
                  </a:moveTo>
                  <a:lnTo>
                    <a:pt x="270548" y="0"/>
                  </a:lnTo>
                  <a:lnTo>
                    <a:pt x="270548" y="201498"/>
                  </a:lnTo>
                  <a:lnTo>
                    <a:pt x="288290" y="201498"/>
                  </a:lnTo>
                  <a:lnTo>
                    <a:pt x="288290" y="0"/>
                  </a:lnTo>
                  <a:close/>
                </a:path>
                <a:path w="425450" h="201930">
                  <a:moveTo>
                    <a:pt x="333971" y="0"/>
                  </a:moveTo>
                  <a:lnTo>
                    <a:pt x="316230" y="0"/>
                  </a:lnTo>
                  <a:lnTo>
                    <a:pt x="316230" y="201498"/>
                  </a:lnTo>
                  <a:lnTo>
                    <a:pt x="333971" y="201498"/>
                  </a:lnTo>
                  <a:lnTo>
                    <a:pt x="333971" y="0"/>
                  </a:lnTo>
                  <a:close/>
                </a:path>
                <a:path w="425450" h="201930">
                  <a:moveTo>
                    <a:pt x="379679" y="0"/>
                  </a:moveTo>
                  <a:lnTo>
                    <a:pt x="361924" y="0"/>
                  </a:lnTo>
                  <a:lnTo>
                    <a:pt x="361924" y="201498"/>
                  </a:lnTo>
                  <a:lnTo>
                    <a:pt x="379679" y="201498"/>
                  </a:lnTo>
                  <a:lnTo>
                    <a:pt x="379679" y="0"/>
                  </a:lnTo>
                  <a:close/>
                </a:path>
                <a:path w="425450" h="201930">
                  <a:moveTo>
                    <a:pt x="425361" y="0"/>
                  </a:moveTo>
                  <a:lnTo>
                    <a:pt x="407606" y="0"/>
                  </a:lnTo>
                  <a:lnTo>
                    <a:pt x="407606" y="201498"/>
                  </a:lnTo>
                  <a:lnTo>
                    <a:pt x="425361" y="201498"/>
                  </a:lnTo>
                  <a:lnTo>
                    <a:pt x="42536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528800" y="1138364"/>
              <a:ext cx="425450" cy="201930"/>
            </a:xfrm>
            <a:custGeom>
              <a:avLst/>
              <a:gdLst/>
              <a:ahLst/>
              <a:cxnLst/>
              <a:rect l="l" t="t" r="r" b="b"/>
              <a:pathLst>
                <a:path w="425450" h="201930">
                  <a:moveTo>
                    <a:pt x="17754" y="0"/>
                  </a:moveTo>
                  <a:lnTo>
                    <a:pt x="0" y="0"/>
                  </a:lnTo>
                  <a:lnTo>
                    <a:pt x="0" y="201498"/>
                  </a:lnTo>
                  <a:lnTo>
                    <a:pt x="17754" y="201498"/>
                  </a:lnTo>
                  <a:lnTo>
                    <a:pt x="17754" y="0"/>
                  </a:lnTo>
                  <a:close/>
                </a:path>
                <a:path w="425450" h="201930">
                  <a:moveTo>
                    <a:pt x="63436" y="0"/>
                  </a:moveTo>
                  <a:lnTo>
                    <a:pt x="45681" y="0"/>
                  </a:lnTo>
                  <a:lnTo>
                    <a:pt x="45681" y="201498"/>
                  </a:lnTo>
                  <a:lnTo>
                    <a:pt x="63436" y="201498"/>
                  </a:lnTo>
                  <a:lnTo>
                    <a:pt x="63436" y="0"/>
                  </a:lnTo>
                  <a:close/>
                </a:path>
                <a:path w="425450" h="201930">
                  <a:moveTo>
                    <a:pt x="109131" y="0"/>
                  </a:moveTo>
                  <a:lnTo>
                    <a:pt x="91376" y="0"/>
                  </a:lnTo>
                  <a:lnTo>
                    <a:pt x="91376" y="201498"/>
                  </a:lnTo>
                  <a:lnTo>
                    <a:pt x="109131" y="201498"/>
                  </a:lnTo>
                  <a:lnTo>
                    <a:pt x="109131" y="0"/>
                  </a:lnTo>
                  <a:close/>
                </a:path>
                <a:path w="425450" h="201930">
                  <a:moveTo>
                    <a:pt x="154813" y="0"/>
                  </a:moveTo>
                  <a:lnTo>
                    <a:pt x="137058" y="0"/>
                  </a:lnTo>
                  <a:lnTo>
                    <a:pt x="137058" y="201498"/>
                  </a:lnTo>
                  <a:lnTo>
                    <a:pt x="154813" y="201498"/>
                  </a:lnTo>
                  <a:lnTo>
                    <a:pt x="154813" y="0"/>
                  </a:lnTo>
                  <a:close/>
                </a:path>
                <a:path w="425450" h="201930">
                  <a:moveTo>
                    <a:pt x="200494" y="0"/>
                  </a:moveTo>
                  <a:lnTo>
                    <a:pt x="182740" y="0"/>
                  </a:lnTo>
                  <a:lnTo>
                    <a:pt x="182740" y="201498"/>
                  </a:lnTo>
                  <a:lnTo>
                    <a:pt x="200494" y="201498"/>
                  </a:lnTo>
                  <a:lnTo>
                    <a:pt x="200494" y="0"/>
                  </a:lnTo>
                  <a:close/>
                </a:path>
                <a:path w="425450" h="201930">
                  <a:moveTo>
                    <a:pt x="425348" y="183654"/>
                  </a:moveTo>
                  <a:lnTo>
                    <a:pt x="224853" y="183654"/>
                  </a:lnTo>
                  <a:lnTo>
                    <a:pt x="224853" y="201498"/>
                  </a:lnTo>
                  <a:lnTo>
                    <a:pt x="425348" y="201498"/>
                  </a:lnTo>
                  <a:lnTo>
                    <a:pt x="425348" y="183654"/>
                  </a:lnTo>
                  <a:close/>
                </a:path>
                <a:path w="425450" h="201930">
                  <a:moveTo>
                    <a:pt x="425348" y="137731"/>
                  </a:moveTo>
                  <a:lnTo>
                    <a:pt x="224853" y="137731"/>
                  </a:lnTo>
                  <a:lnTo>
                    <a:pt x="224853" y="155575"/>
                  </a:lnTo>
                  <a:lnTo>
                    <a:pt x="425348" y="155575"/>
                  </a:lnTo>
                  <a:lnTo>
                    <a:pt x="425348" y="137731"/>
                  </a:lnTo>
                  <a:close/>
                </a:path>
                <a:path w="425450" h="201930">
                  <a:moveTo>
                    <a:pt x="425348" y="91821"/>
                  </a:moveTo>
                  <a:lnTo>
                    <a:pt x="224853" y="91821"/>
                  </a:lnTo>
                  <a:lnTo>
                    <a:pt x="224853" y="109664"/>
                  </a:lnTo>
                  <a:lnTo>
                    <a:pt x="425348" y="109664"/>
                  </a:lnTo>
                  <a:lnTo>
                    <a:pt x="425348" y="91821"/>
                  </a:lnTo>
                  <a:close/>
                </a:path>
                <a:path w="425450" h="201930">
                  <a:moveTo>
                    <a:pt x="425348" y="45910"/>
                  </a:moveTo>
                  <a:lnTo>
                    <a:pt x="224853" y="45910"/>
                  </a:lnTo>
                  <a:lnTo>
                    <a:pt x="224853" y="63754"/>
                  </a:lnTo>
                  <a:lnTo>
                    <a:pt x="425348" y="63754"/>
                  </a:lnTo>
                  <a:lnTo>
                    <a:pt x="425348" y="45910"/>
                  </a:lnTo>
                  <a:close/>
                </a:path>
                <a:path w="425450" h="201930">
                  <a:moveTo>
                    <a:pt x="425348" y="0"/>
                  </a:moveTo>
                  <a:lnTo>
                    <a:pt x="224853" y="0"/>
                  </a:lnTo>
                  <a:lnTo>
                    <a:pt x="224853" y="17843"/>
                  </a:lnTo>
                  <a:lnTo>
                    <a:pt x="425348" y="17843"/>
                  </a:lnTo>
                  <a:lnTo>
                    <a:pt x="425348" y="0"/>
                  </a:lnTo>
                  <a:close/>
                </a:path>
              </a:pathLst>
            </a:custGeom>
            <a:solidFill>
              <a:srgbClr val="9D9F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8998" y="2139877"/>
            <a:ext cx="137794" cy="17780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073250" y="2063678"/>
            <a:ext cx="2628265" cy="116332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область;</a:t>
            </a:r>
            <a:endParaRPr sz="1700">
              <a:latin typeface="Segoe UI"/>
              <a:cs typeface="Segoe UI"/>
            </a:endParaRPr>
          </a:p>
          <a:p>
            <a:pPr marL="12700" marR="5080">
              <a:lnSpc>
                <a:spcPct val="109800"/>
              </a:lnSpc>
            </a:pP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міста</a:t>
            </a:r>
            <a:r>
              <a:rPr sz="17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Київ</a:t>
            </a:r>
            <a:r>
              <a:rPr sz="17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7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Севастополь; район;</a:t>
            </a:r>
            <a:endParaRPr sz="17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район</a:t>
            </a:r>
            <a:r>
              <a:rPr sz="17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у</a:t>
            </a:r>
            <a:r>
              <a:rPr sz="17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місті</a:t>
            </a:r>
            <a:r>
              <a:rPr sz="17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Києві.</a:t>
            </a:r>
            <a:endParaRPr sz="1700">
              <a:latin typeface="Segoe UI"/>
              <a:cs typeface="Segoe UI"/>
            </a:endParaRPr>
          </a:p>
        </p:txBody>
      </p:sp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8998" y="2424358"/>
            <a:ext cx="137794" cy="17780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88998" y="2708838"/>
            <a:ext cx="137794" cy="17780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88998" y="2993317"/>
            <a:ext cx="137794" cy="17780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24998" y="2139877"/>
            <a:ext cx="137795" cy="177800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4509250" y="2089078"/>
            <a:ext cx="3162300" cy="1061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415" marR="450850" indent="-635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Також</a:t>
            </a:r>
            <a:r>
              <a:rPr sz="17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утворені</a:t>
            </a:r>
            <a:r>
              <a:rPr sz="17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районні</a:t>
            </a:r>
            <a:r>
              <a:rPr sz="17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50" dirty="0">
                <a:solidFill>
                  <a:srgbClr val="231F20"/>
                </a:solidFill>
                <a:latin typeface="Segoe UI"/>
                <a:cs typeface="Segoe UI"/>
              </a:rPr>
              <a:t>у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місті</a:t>
            </a:r>
            <a:r>
              <a:rPr sz="17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Севастополі</a:t>
            </a:r>
            <a:r>
              <a:rPr sz="17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державні</a:t>
            </a:r>
            <a:endParaRPr sz="1700">
              <a:latin typeface="Segoe UI"/>
              <a:cs typeface="Segoe UI"/>
            </a:endParaRPr>
          </a:p>
          <a:p>
            <a:pPr marL="18415" marR="5080">
              <a:lnSpc>
                <a:spcPct val="100000"/>
              </a:lnSpc>
            </a:pP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адміністрації</a:t>
            </a:r>
            <a:r>
              <a:rPr sz="17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(попри</a:t>
            </a:r>
            <a:r>
              <a:rPr sz="17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відсутність законодавчого</a:t>
            </a:r>
            <a:r>
              <a:rPr sz="1700" spc="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регулювання)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89000" y="1390294"/>
            <a:ext cx="6827520" cy="546100"/>
          </a:xfrm>
          <a:custGeom>
            <a:avLst/>
            <a:gdLst/>
            <a:ahLst/>
            <a:cxnLst/>
            <a:rect l="l" t="t" r="r" b="b"/>
            <a:pathLst>
              <a:path w="6827520" h="546100">
                <a:moveTo>
                  <a:pt x="6826897" y="0"/>
                </a:moveTo>
                <a:lnTo>
                  <a:pt x="0" y="0"/>
                </a:lnTo>
                <a:lnTo>
                  <a:pt x="0" y="546100"/>
                </a:lnTo>
                <a:lnTo>
                  <a:pt x="6826897" y="546100"/>
                </a:lnTo>
                <a:lnTo>
                  <a:pt x="6826897" y="0"/>
                </a:lnTo>
                <a:close/>
              </a:path>
            </a:pathLst>
          </a:custGeom>
          <a:solidFill>
            <a:srgbClr val="FED3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1870471" y="1399498"/>
            <a:ext cx="496697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10" dirty="0">
                <a:solidFill>
                  <a:srgbClr val="231F20"/>
                </a:solidFill>
                <a:latin typeface="Segoe UI"/>
                <a:cs typeface="Segoe UI"/>
              </a:rPr>
              <a:t>ТЕРИТОРІАЛЬНА</a:t>
            </a:r>
            <a:r>
              <a:rPr sz="1600" b="1" spc="4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spc="45" dirty="0">
                <a:solidFill>
                  <a:srgbClr val="231F20"/>
                </a:solidFill>
                <a:latin typeface="Segoe UI"/>
                <a:cs typeface="Segoe UI"/>
              </a:rPr>
              <a:t>ОСНОВА</a:t>
            </a:r>
            <a:endParaRPr sz="16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600" b="1" dirty="0">
                <a:solidFill>
                  <a:srgbClr val="231F20"/>
                </a:solidFill>
                <a:latin typeface="Segoe UI"/>
                <a:cs typeface="Segoe UI"/>
              </a:rPr>
              <a:t>ДЛЯ</a:t>
            </a:r>
            <a:r>
              <a:rPr sz="1600" b="1" spc="3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dirty="0">
                <a:solidFill>
                  <a:srgbClr val="231F20"/>
                </a:solidFill>
                <a:latin typeface="Segoe UI"/>
                <a:cs typeface="Segoe UI"/>
              </a:rPr>
              <a:t>МІСЦЕВИХ</a:t>
            </a:r>
            <a:r>
              <a:rPr sz="1600" b="1" spc="3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dirty="0">
                <a:solidFill>
                  <a:srgbClr val="231F20"/>
                </a:solidFill>
                <a:latin typeface="Segoe UI"/>
                <a:cs typeface="Segoe UI"/>
              </a:rPr>
              <a:t>ДЕРЖАВНИХ</a:t>
            </a:r>
            <a:r>
              <a:rPr sz="1600" b="1" spc="3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Segoe UI"/>
                <a:cs typeface="Segoe UI"/>
              </a:rPr>
              <a:t>АДМІНІСТРАЦІЙ: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1089177" y="1240510"/>
            <a:ext cx="590550" cy="663575"/>
          </a:xfrm>
          <a:custGeom>
            <a:avLst/>
            <a:gdLst/>
            <a:ahLst/>
            <a:cxnLst/>
            <a:rect l="l" t="t" r="r" b="b"/>
            <a:pathLst>
              <a:path w="590550" h="663575">
                <a:moveTo>
                  <a:pt x="185851" y="482028"/>
                </a:moveTo>
                <a:lnTo>
                  <a:pt x="185699" y="475373"/>
                </a:lnTo>
                <a:lnTo>
                  <a:pt x="173202" y="472300"/>
                </a:lnTo>
                <a:lnTo>
                  <a:pt x="170434" y="466890"/>
                </a:lnTo>
                <a:lnTo>
                  <a:pt x="170853" y="461365"/>
                </a:lnTo>
                <a:lnTo>
                  <a:pt x="174739" y="458520"/>
                </a:lnTo>
                <a:lnTo>
                  <a:pt x="175983" y="457847"/>
                </a:lnTo>
                <a:lnTo>
                  <a:pt x="179273" y="456057"/>
                </a:lnTo>
                <a:lnTo>
                  <a:pt x="182168" y="457441"/>
                </a:lnTo>
                <a:lnTo>
                  <a:pt x="185216" y="457898"/>
                </a:lnTo>
                <a:lnTo>
                  <a:pt x="185381" y="456057"/>
                </a:lnTo>
                <a:lnTo>
                  <a:pt x="185572" y="454888"/>
                </a:lnTo>
                <a:lnTo>
                  <a:pt x="185597" y="431774"/>
                </a:lnTo>
                <a:lnTo>
                  <a:pt x="185572" y="357936"/>
                </a:lnTo>
                <a:lnTo>
                  <a:pt x="185458" y="322605"/>
                </a:lnTo>
                <a:lnTo>
                  <a:pt x="183997" y="318985"/>
                </a:lnTo>
                <a:lnTo>
                  <a:pt x="141300" y="227634"/>
                </a:lnTo>
                <a:lnTo>
                  <a:pt x="141300" y="445935"/>
                </a:lnTo>
                <a:lnTo>
                  <a:pt x="138061" y="456806"/>
                </a:lnTo>
                <a:lnTo>
                  <a:pt x="133985" y="457847"/>
                </a:lnTo>
                <a:lnTo>
                  <a:pt x="106603" y="452983"/>
                </a:lnTo>
                <a:lnTo>
                  <a:pt x="79400" y="448437"/>
                </a:lnTo>
                <a:lnTo>
                  <a:pt x="76631" y="445604"/>
                </a:lnTo>
                <a:lnTo>
                  <a:pt x="76923" y="439077"/>
                </a:lnTo>
                <a:lnTo>
                  <a:pt x="77089" y="435114"/>
                </a:lnTo>
                <a:lnTo>
                  <a:pt x="80391" y="432739"/>
                </a:lnTo>
                <a:lnTo>
                  <a:pt x="87604" y="432549"/>
                </a:lnTo>
                <a:lnTo>
                  <a:pt x="89789" y="432816"/>
                </a:lnTo>
                <a:lnTo>
                  <a:pt x="91960" y="432943"/>
                </a:lnTo>
                <a:lnTo>
                  <a:pt x="92049" y="432549"/>
                </a:lnTo>
                <a:lnTo>
                  <a:pt x="92202" y="431774"/>
                </a:lnTo>
                <a:lnTo>
                  <a:pt x="122974" y="438238"/>
                </a:lnTo>
                <a:lnTo>
                  <a:pt x="138861" y="441782"/>
                </a:lnTo>
                <a:lnTo>
                  <a:pt x="141300" y="445935"/>
                </a:lnTo>
                <a:lnTo>
                  <a:pt x="141300" y="227634"/>
                </a:lnTo>
                <a:lnTo>
                  <a:pt x="131559" y="206794"/>
                </a:lnTo>
                <a:lnTo>
                  <a:pt x="130746" y="205930"/>
                </a:lnTo>
                <a:lnTo>
                  <a:pt x="130035" y="204927"/>
                </a:lnTo>
                <a:lnTo>
                  <a:pt x="126555" y="206235"/>
                </a:lnTo>
                <a:lnTo>
                  <a:pt x="1981" y="255054"/>
                </a:lnTo>
                <a:lnTo>
                  <a:pt x="0" y="257479"/>
                </a:lnTo>
                <a:lnTo>
                  <a:pt x="165" y="318985"/>
                </a:lnTo>
                <a:lnTo>
                  <a:pt x="292" y="456806"/>
                </a:lnTo>
                <a:lnTo>
                  <a:pt x="457" y="458520"/>
                </a:lnTo>
                <a:lnTo>
                  <a:pt x="558" y="460540"/>
                </a:lnTo>
                <a:lnTo>
                  <a:pt x="8547" y="455930"/>
                </a:lnTo>
                <a:lnTo>
                  <a:pt x="24536" y="446773"/>
                </a:lnTo>
                <a:lnTo>
                  <a:pt x="32448" y="442442"/>
                </a:lnTo>
                <a:lnTo>
                  <a:pt x="38760" y="439077"/>
                </a:lnTo>
                <a:lnTo>
                  <a:pt x="43967" y="440588"/>
                </a:lnTo>
                <a:lnTo>
                  <a:pt x="48298" y="450392"/>
                </a:lnTo>
                <a:lnTo>
                  <a:pt x="45631" y="454317"/>
                </a:lnTo>
                <a:lnTo>
                  <a:pt x="39598" y="458050"/>
                </a:lnTo>
                <a:lnTo>
                  <a:pt x="31038" y="463486"/>
                </a:lnTo>
                <a:lnTo>
                  <a:pt x="22567" y="469074"/>
                </a:lnTo>
                <a:lnTo>
                  <a:pt x="1435" y="483362"/>
                </a:lnTo>
                <a:lnTo>
                  <a:pt x="25" y="487426"/>
                </a:lnTo>
                <a:lnTo>
                  <a:pt x="114" y="513880"/>
                </a:lnTo>
                <a:lnTo>
                  <a:pt x="190" y="657910"/>
                </a:lnTo>
                <a:lnTo>
                  <a:pt x="419" y="660450"/>
                </a:lnTo>
                <a:lnTo>
                  <a:pt x="546" y="663232"/>
                </a:lnTo>
                <a:lnTo>
                  <a:pt x="1993" y="662978"/>
                </a:lnTo>
                <a:lnTo>
                  <a:pt x="2717" y="662978"/>
                </a:lnTo>
                <a:lnTo>
                  <a:pt x="185178" y="591439"/>
                </a:lnTo>
                <a:lnTo>
                  <a:pt x="185674" y="588619"/>
                </a:lnTo>
                <a:lnTo>
                  <a:pt x="185585" y="560895"/>
                </a:lnTo>
                <a:lnTo>
                  <a:pt x="185572" y="513880"/>
                </a:lnTo>
                <a:lnTo>
                  <a:pt x="185750" y="490372"/>
                </a:lnTo>
                <a:lnTo>
                  <a:pt x="185851" y="482028"/>
                </a:lnTo>
                <a:close/>
              </a:path>
              <a:path w="590550" h="663575">
                <a:moveTo>
                  <a:pt x="387197" y="535178"/>
                </a:moveTo>
                <a:lnTo>
                  <a:pt x="380022" y="534352"/>
                </a:lnTo>
                <a:lnTo>
                  <a:pt x="373291" y="533501"/>
                </a:lnTo>
                <a:lnTo>
                  <a:pt x="360756" y="532257"/>
                </a:lnTo>
                <a:lnTo>
                  <a:pt x="356349" y="529920"/>
                </a:lnTo>
                <a:lnTo>
                  <a:pt x="356806" y="524916"/>
                </a:lnTo>
                <a:lnTo>
                  <a:pt x="357568" y="516470"/>
                </a:lnTo>
                <a:lnTo>
                  <a:pt x="362762" y="515429"/>
                </a:lnTo>
                <a:lnTo>
                  <a:pt x="374853" y="516661"/>
                </a:lnTo>
                <a:lnTo>
                  <a:pt x="381000" y="517105"/>
                </a:lnTo>
                <a:lnTo>
                  <a:pt x="387108" y="517626"/>
                </a:lnTo>
                <a:lnTo>
                  <a:pt x="387108" y="515429"/>
                </a:lnTo>
                <a:lnTo>
                  <a:pt x="387108" y="497179"/>
                </a:lnTo>
                <a:lnTo>
                  <a:pt x="387108" y="369684"/>
                </a:lnTo>
                <a:lnTo>
                  <a:pt x="385038" y="373354"/>
                </a:lnTo>
                <a:lnTo>
                  <a:pt x="383844" y="375361"/>
                </a:lnTo>
                <a:lnTo>
                  <a:pt x="343611" y="451129"/>
                </a:lnTo>
                <a:lnTo>
                  <a:pt x="330695" y="475754"/>
                </a:lnTo>
                <a:lnTo>
                  <a:pt x="327075" y="481380"/>
                </a:lnTo>
                <a:lnTo>
                  <a:pt x="327075" y="513181"/>
                </a:lnTo>
                <a:lnTo>
                  <a:pt x="326974" y="520712"/>
                </a:lnTo>
                <a:lnTo>
                  <a:pt x="322808" y="524916"/>
                </a:lnTo>
                <a:lnTo>
                  <a:pt x="304914" y="520090"/>
                </a:lnTo>
                <a:lnTo>
                  <a:pt x="292582" y="516521"/>
                </a:lnTo>
                <a:lnTo>
                  <a:pt x="280301" y="512800"/>
                </a:lnTo>
                <a:lnTo>
                  <a:pt x="263550" y="507504"/>
                </a:lnTo>
                <a:lnTo>
                  <a:pt x="262293" y="502932"/>
                </a:lnTo>
                <a:lnTo>
                  <a:pt x="265823" y="494157"/>
                </a:lnTo>
                <a:lnTo>
                  <a:pt x="308902" y="503707"/>
                </a:lnTo>
                <a:lnTo>
                  <a:pt x="325577" y="511835"/>
                </a:lnTo>
                <a:lnTo>
                  <a:pt x="327075" y="513181"/>
                </a:lnTo>
                <a:lnTo>
                  <a:pt x="327075" y="481380"/>
                </a:lnTo>
                <a:lnTo>
                  <a:pt x="324954" y="484670"/>
                </a:lnTo>
                <a:lnTo>
                  <a:pt x="317893" y="491439"/>
                </a:lnTo>
                <a:lnTo>
                  <a:pt x="309257" y="495731"/>
                </a:lnTo>
                <a:lnTo>
                  <a:pt x="298818" y="497179"/>
                </a:lnTo>
                <a:lnTo>
                  <a:pt x="288620" y="495655"/>
                </a:lnTo>
                <a:lnTo>
                  <a:pt x="281317" y="491985"/>
                </a:lnTo>
                <a:lnTo>
                  <a:pt x="280149" y="491401"/>
                </a:lnTo>
                <a:lnTo>
                  <a:pt x="273202" y="484759"/>
                </a:lnTo>
                <a:lnTo>
                  <a:pt x="267538" y="476021"/>
                </a:lnTo>
                <a:lnTo>
                  <a:pt x="252476" y="447586"/>
                </a:lnTo>
                <a:lnTo>
                  <a:pt x="205930" y="360718"/>
                </a:lnTo>
                <a:lnTo>
                  <a:pt x="204825" y="359016"/>
                </a:lnTo>
                <a:lnTo>
                  <a:pt x="203796" y="357289"/>
                </a:lnTo>
                <a:lnTo>
                  <a:pt x="202488" y="357619"/>
                </a:lnTo>
                <a:lnTo>
                  <a:pt x="202526" y="449580"/>
                </a:lnTo>
                <a:lnTo>
                  <a:pt x="200126" y="459092"/>
                </a:lnTo>
                <a:lnTo>
                  <a:pt x="207314" y="469963"/>
                </a:lnTo>
                <a:lnTo>
                  <a:pt x="217068" y="471284"/>
                </a:lnTo>
                <a:lnTo>
                  <a:pt x="224993" y="474776"/>
                </a:lnTo>
                <a:lnTo>
                  <a:pt x="232346" y="477761"/>
                </a:lnTo>
                <a:lnTo>
                  <a:pt x="235229" y="481761"/>
                </a:lnTo>
                <a:lnTo>
                  <a:pt x="230390" y="492823"/>
                </a:lnTo>
                <a:lnTo>
                  <a:pt x="225856" y="493763"/>
                </a:lnTo>
                <a:lnTo>
                  <a:pt x="214820" y="489089"/>
                </a:lnTo>
                <a:lnTo>
                  <a:pt x="209016" y="486981"/>
                </a:lnTo>
                <a:lnTo>
                  <a:pt x="202488" y="484428"/>
                </a:lnTo>
                <a:lnTo>
                  <a:pt x="202552" y="561568"/>
                </a:lnTo>
                <a:lnTo>
                  <a:pt x="202742" y="589013"/>
                </a:lnTo>
                <a:lnTo>
                  <a:pt x="205752" y="592124"/>
                </a:lnTo>
                <a:lnTo>
                  <a:pt x="387197" y="663473"/>
                </a:lnTo>
                <a:lnTo>
                  <a:pt x="387197" y="535178"/>
                </a:lnTo>
                <a:close/>
              </a:path>
              <a:path w="590550" h="663575">
                <a:moveTo>
                  <a:pt x="460984" y="155067"/>
                </a:moveTo>
                <a:lnTo>
                  <a:pt x="460159" y="141274"/>
                </a:lnTo>
                <a:lnTo>
                  <a:pt x="447027" y="95491"/>
                </a:lnTo>
                <a:lnTo>
                  <a:pt x="437984" y="81318"/>
                </a:lnTo>
                <a:lnTo>
                  <a:pt x="422186" y="56553"/>
                </a:lnTo>
                <a:lnTo>
                  <a:pt x="387769" y="26390"/>
                </a:lnTo>
                <a:lnTo>
                  <a:pt x="380098" y="22821"/>
                </a:lnTo>
                <a:lnTo>
                  <a:pt x="380098" y="162153"/>
                </a:lnTo>
                <a:lnTo>
                  <a:pt x="373557" y="193586"/>
                </a:lnTo>
                <a:lnTo>
                  <a:pt x="355981" y="219303"/>
                </a:lnTo>
                <a:lnTo>
                  <a:pt x="330111" y="236601"/>
                </a:lnTo>
                <a:lnTo>
                  <a:pt x="298665" y="242785"/>
                </a:lnTo>
                <a:lnTo>
                  <a:pt x="266839" y="236181"/>
                </a:lnTo>
                <a:lnTo>
                  <a:pt x="241223" y="218541"/>
                </a:lnTo>
                <a:lnTo>
                  <a:pt x="224231" y="192316"/>
                </a:lnTo>
                <a:lnTo>
                  <a:pt x="218249" y="159981"/>
                </a:lnTo>
                <a:lnTo>
                  <a:pt x="224955" y="129286"/>
                </a:lnTo>
                <a:lnTo>
                  <a:pt x="242595" y="104178"/>
                </a:lnTo>
                <a:lnTo>
                  <a:pt x="268439" y="87299"/>
                </a:lnTo>
                <a:lnTo>
                  <a:pt x="299745" y="81318"/>
                </a:lnTo>
                <a:lnTo>
                  <a:pt x="331101" y="87934"/>
                </a:lnTo>
                <a:lnTo>
                  <a:pt x="356679" y="105359"/>
                </a:lnTo>
                <a:lnTo>
                  <a:pt x="373875" y="130962"/>
                </a:lnTo>
                <a:lnTo>
                  <a:pt x="380098" y="162153"/>
                </a:lnTo>
                <a:lnTo>
                  <a:pt x="380098" y="22821"/>
                </a:lnTo>
                <a:lnTo>
                  <a:pt x="345948" y="6896"/>
                </a:lnTo>
                <a:lnTo>
                  <a:pt x="298843" y="0"/>
                </a:lnTo>
                <a:lnTo>
                  <a:pt x="249262" y="7759"/>
                </a:lnTo>
                <a:lnTo>
                  <a:pt x="205371" y="29629"/>
                </a:lnTo>
                <a:lnTo>
                  <a:pt x="170078" y="63652"/>
                </a:lnTo>
                <a:lnTo>
                  <a:pt x="146240" y="107861"/>
                </a:lnTo>
                <a:lnTo>
                  <a:pt x="136258" y="155206"/>
                </a:lnTo>
                <a:lnTo>
                  <a:pt x="138645" y="171208"/>
                </a:lnTo>
                <a:lnTo>
                  <a:pt x="157619" y="224510"/>
                </a:lnTo>
                <a:lnTo>
                  <a:pt x="188976" y="287413"/>
                </a:lnTo>
                <a:lnTo>
                  <a:pt x="212572" y="333159"/>
                </a:lnTo>
                <a:lnTo>
                  <a:pt x="287197" y="476491"/>
                </a:lnTo>
                <a:lnTo>
                  <a:pt x="292049" y="480085"/>
                </a:lnTo>
                <a:lnTo>
                  <a:pt x="307035" y="479780"/>
                </a:lnTo>
                <a:lnTo>
                  <a:pt x="311353" y="475564"/>
                </a:lnTo>
                <a:lnTo>
                  <a:pt x="314642" y="469315"/>
                </a:lnTo>
                <a:lnTo>
                  <a:pt x="356552" y="390296"/>
                </a:lnTo>
                <a:lnTo>
                  <a:pt x="392150" y="322148"/>
                </a:lnTo>
                <a:lnTo>
                  <a:pt x="413448" y="280187"/>
                </a:lnTo>
                <a:lnTo>
                  <a:pt x="431304" y="242785"/>
                </a:lnTo>
                <a:lnTo>
                  <a:pt x="452386" y="194475"/>
                </a:lnTo>
                <a:lnTo>
                  <a:pt x="459828" y="168452"/>
                </a:lnTo>
                <a:lnTo>
                  <a:pt x="460984" y="155067"/>
                </a:lnTo>
                <a:close/>
              </a:path>
              <a:path w="590550" h="663575">
                <a:moveTo>
                  <a:pt x="590219" y="475030"/>
                </a:moveTo>
                <a:lnTo>
                  <a:pt x="590105" y="413702"/>
                </a:lnTo>
                <a:lnTo>
                  <a:pt x="590054" y="183781"/>
                </a:lnTo>
                <a:lnTo>
                  <a:pt x="588225" y="184073"/>
                </a:lnTo>
                <a:lnTo>
                  <a:pt x="587489" y="184073"/>
                </a:lnTo>
                <a:lnTo>
                  <a:pt x="514692" y="212775"/>
                </a:lnTo>
                <a:lnTo>
                  <a:pt x="514692" y="519112"/>
                </a:lnTo>
                <a:lnTo>
                  <a:pt x="512432" y="522922"/>
                </a:lnTo>
                <a:lnTo>
                  <a:pt x="495541" y="526580"/>
                </a:lnTo>
                <a:lnTo>
                  <a:pt x="457428" y="534200"/>
                </a:lnTo>
                <a:lnTo>
                  <a:pt x="455041" y="531266"/>
                </a:lnTo>
                <a:lnTo>
                  <a:pt x="450824" y="528345"/>
                </a:lnTo>
                <a:lnTo>
                  <a:pt x="450494" y="522338"/>
                </a:lnTo>
                <a:lnTo>
                  <a:pt x="453821" y="517804"/>
                </a:lnTo>
                <a:lnTo>
                  <a:pt x="454240" y="517232"/>
                </a:lnTo>
                <a:lnTo>
                  <a:pt x="457073" y="516559"/>
                </a:lnTo>
                <a:lnTo>
                  <a:pt x="468591" y="514032"/>
                </a:lnTo>
                <a:lnTo>
                  <a:pt x="480161" y="511759"/>
                </a:lnTo>
                <a:lnTo>
                  <a:pt x="508317" y="506755"/>
                </a:lnTo>
                <a:lnTo>
                  <a:pt x="512051" y="508901"/>
                </a:lnTo>
                <a:lnTo>
                  <a:pt x="514654" y="518502"/>
                </a:lnTo>
                <a:lnTo>
                  <a:pt x="514692" y="519112"/>
                </a:lnTo>
                <a:lnTo>
                  <a:pt x="514692" y="212775"/>
                </a:lnTo>
                <a:lnTo>
                  <a:pt x="454533" y="236474"/>
                </a:lnTo>
                <a:lnTo>
                  <a:pt x="429145" y="285826"/>
                </a:lnTo>
                <a:lnTo>
                  <a:pt x="406069" y="333273"/>
                </a:lnTo>
                <a:lnTo>
                  <a:pt x="404990" y="518502"/>
                </a:lnTo>
                <a:lnTo>
                  <a:pt x="412000" y="519112"/>
                </a:lnTo>
                <a:lnTo>
                  <a:pt x="419620" y="517804"/>
                </a:lnTo>
                <a:lnTo>
                  <a:pt x="420903" y="536930"/>
                </a:lnTo>
                <a:lnTo>
                  <a:pt x="411645" y="535152"/>
                </a:lnTo>
                <a:lnTo>
                  <a:pt x="405536" y="536155"/>
                </a:lnTo>
                <a:lnTo>
                  <a:pt x="405536" y="663270"/>
                </a:lnTo>
                <a:lnTo>
                  <a:pt x="406806" y="662965"/>
                </a:lnTo>
                <a:lnTo>
                  <a:pt x="407517" y="662876"/>
                </a:lnTo>
                <a:lnTo>
                  <a:pt x="589102" y="591629"/>
                </a:lnTo>
                <a:lnTo>
                  <a:pt x="590169" y="589534"/>
                </a:lnTo>
                <a:lnTo>
                  <a:pt x="590054" y="564070"/>
                </a:lnTo>
                <a:lnTo>
                  <a:pt x="590029" y="536930"/>
                </a:lnTo>
                <a:lnTo>
                  <a:pt x="590029" y="534200"/>
                </a:lnTo>
                <a:lnTo>
                  <a:pt x="590029" y="511302"/>
                </a:lnTo>
                <a:lnTo>
                  <a:pt x="590029" y="498500"/>
                </a:lnTo>
                <a:lnTo>
                  <a:pt x="589800" y="497433"/>
                </a:lnTo>
                <a:lnTo>
                  <a:pt x="589635" y="495985"/>
                </a:lnTo>
                <a:lnTo>
                  <a:pt x="551230" y="511302"/>
                </a:lnTo>
                <a:lnTo>
                  <a:pt x="546049" y="509930"/>
                </a:lnTo>
                <a:lnTo>
                  <a:pt x="544817" y="506755"/>
                </a:lnTo>
                <a:lnTo>
                  <a:pt x="541972" y="499414"/>
                </a:lnTo>
                <a:lnTo>
                  <a:pt x="544944" y="495465"/>
                </a:lnTo>
                <a:lnTo>
                  <a:pt x="560476" y="489140"/>
                </a:lnTo>
                <a:lnTo>
                  <a:pt x="575564" y="482841"/>
                </a:lnTo>
                <a:lnTo>
                  <a:pt x="583184" y="479907"/>
                </a:lnTo>
                <a:lnTo>
                  <a:pt x="588619" y="477926"/>
                </a:lnTo>
                <a:lnTo>
                  <a:pt x="590219" y="47503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852292" y="3322496"/>
            <a:ext cx="4514850" cy="1295400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600"/>
              </a:spcBef>
            </a:pPr>
            <a:r>
              <a:rPr sz="1500" b="1" dirty="0">
                <a:solidFill>
                  <a:srgbClr val="231F20"/>
                </a:solidFill>
                <a:latin typeface="Segoe UI"/>
                <a:cs typeface="Segoe UI"/>
              </a:rPr>
              <a:t>ЗАБЕЗПЕЧЕННЯ</a:t>
            </a:r>
            <a:r>
              <a:rPr sz="1500" b="1" spc="48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b="1" spc="-10" dirty="0">
                <a:solidFill>
                  <a:srgbClr val="231F20"/>
                </a:solidFill>
                <a:latin typeface="Segoe UI"/>
                <a:cs typeface="Segoe UI"/>
              </a:rPr>
              <a:t>РЕОРГАНІЗАЦІЇ</a:t>
            </a:r>
            <a:endParaRPr sz="1500" dirty="0">
              <a:latin typeface="Segoe UI"/>
              <a:cs typeface="Segoe UI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Передбачено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реорганізацію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358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із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488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РДА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лікві-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дованих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районів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(без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врахування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24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РДА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районів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на</a:t>
            </a:r>
            <a:r>
              <a:rPr sz="15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тимчасово</a:t>
            </a:r>
            <a:r>
              <a:rPr sz="15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окупованій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 території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5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106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РДА</a:t>
            </a:r>
            <a:r>
              <a:rPr sz="15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в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адміністративних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центрах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утворених</a:t>
            </a:r>
            <a:r>
              <a:rPr sz="15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районів).</a:t>
            </a:r>
            <a:endParaRPr sz="1500" dirty="0">
              <a:latin typeface="Segoe UI"/>
              <a:cs typeface="Segoe U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240122" y="4892167"/>
            <a:ext cx="3760470" cy="1168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Урядом</a:t>
            </a:r>
            <a:r>
              <a:rPr sz="1500" spc="-7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не</a:t>
            </a:r>
            <a:r>
              <a:rPr sz="1500" spc="-7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реорганізовано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17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РДА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районів,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розташованих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на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тимчасово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окупованій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до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24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лютого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2022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року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території</a:t>
            </a:r>
            <a:r>
              <a:rPr sz="1500" spc="-7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(10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районів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АРК,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3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райони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Донецької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4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райони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Лу-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ганської</a:t>
            </a:r>
            <a:r>
              <a:rPr sz="15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областей).</a:t>
            </a:r>
            <a:endParaRPr sz="1500" dirty="0">
              <a:latin typeface="Segoe UI"/>
              <a:cs typeface="Segoe UI"/>
            </a:endParaRPr>
          </a:p>
        </p:txBody>
      </p:sp>
      <p:grpSp>
        <p:nvGrpSpPr>
          <p:cNvPr id="19" name="object 19"/>
          <p:cNvGrpSpPr/>
          <p:nvPr/>
        </p:nvGrpSpPr>
        <p:grpSpPr>
          <a:xfrm>
            <a:off x="708707" y="4834287"/>
            <a:ext cx="38735" cy="1461135"/>
            <a:chOff x="8706498" y="4003874"/>
            <a:chExt cx="38735" cy="1461135"/>
          </a:xfrm>
        </p:grpSpPr>
        <p:sp>
          <p:nvSpPr>
            <p:cNvPr id="20" name="object 20"/>
            <p:cNvSpPr/>
            <p:nvPr/>
          </p:nvSpPr>
          <p:spPr>
            <a:xfrm>
              <a:off x="8712848" y="4003874"/>
              <a:ext cx="0" cy="1403350"/>
            </a:xfrm>
            <a:custGeom>
              <a:avLst/>
              <a:gdLst/>
              <a:ahLst/>
              <a:cxnLst/>
              <a:rect l="l" t="t" r="r" b="b"/>
              <a:pathLst>
                <a:path h="1403350">
                  <a:moveTo>
                    <a:pt x="0" y="0"/>
                  </a:moveTo>
                  <a:lnTo>
                    <a:pt x="0" y="1403146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8712848" y="5432527"/>
              <a:ext cx="26034" cy="26034"/>
            </a:xfrm>
            <a:custGeom>
              <a:avLst/>
              <a:gdLst/>
              <a:ahLst/>
              <a:cxnLst/>
              <a:rect l="l" t="t" r="r" b="b"/>
              <a:pathLst>
                <a:path w="26034" h="26035">
                  <a:moveTo>
                    <a:pt x="0" y="0"/>
                  </a:moveTo>
                  <a:lnTo>
                    <a:pt x="0" y="25514"/>
                  </a:lnTo>
                  <a:lnTo>
                    <a:pt x="25603" y="25514"/>
                  </a:lnTo>
                </a:path>
              </a:pathLst>
            </a:custGeom>
            <a:ln w="12700">
              <a:solidFill>
                <a:srgbClr val="940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2" name="object 22"/>
          <p:cNvGrpSpPr/>
          <p:nvPr/>
        </p:nvGrpSpPr>
        <p:grpSpPr>
          <a:xfrm>
            <a:off x="707370" y="6292386"/>
            <a:ext cx="4436110" cy="38735"/>
            <a:chOff x="8789665" y="5426177"/>
            <a:chExt cx="4436110" cy="38735"/>
          </a:xfrm>
        </p:grpSpPr>
        <p:sp>
          <p:nvSpPr>
            <p:cNvPr id="23" name="object 23"/>
            <p:cNvSpPr/>
            <p:nvPr/>
          </p:nvSpPr>
          <p:spPr>
            <a:xfrm>
              <a:off x="8789665" y="5458038"/>
              <a:ext cx="4378960" cy="0"/>
            </a:xfrm>
            <a:custGeom>
              <a:avLst/>
              <a:gdLst/>
              <a:ahLst/>
              <a:cxnLst/>
              <a:rect l="l" t="t" r="r" b="b"/>
              <a:pathLst>
                <a:path w="4378959">
                  <a:moveTo>
                    <a:pt x="0" y="0"/>
                  </a:moveTo>
                  <a:lnTo>
                    <a:pt x="4378553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3193827" y="5432527"/>
              <a:ext cx="26034" cy="26034"/>
            </a:xfrm>
            <a:custGeom>
              <a:avLst/>
              <a:gdLst/>
              <a:ahLst/>
              <a:cxnLst/>
              <a:rect l="l" t="t" r="r" b="b"/>
              <a:pathLst>
                <a:path w="26034" h="26035">
                  <a:moveTo>
                    <a:pt x="0" y="25514"/>
                  </a:moveTo>
                  <a:lnTo>
                    <a:pt x="25603" y="25514"/>
                  </a:lnTo>
                  <a:lnTo>
                    <a:pt x="25603" y="0"/>
                  </a:lnTo>
                </a:path>
              </a:pathLst>
            </a:custGeom>
            <a:ln w="12700">
              <a:solidFill>
                <a:srgbClr val="940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5102642" y="4795915"/>
            <a:ext cx="38735" cy="1461135"/>
            <a:chOff x="13187478" y="3920986"/>
            <a:chExt cx="38735" cy="1461135"/>
          </a:xfrm>
        </p:grpSpPr>
        <p:sp>
          <p:nvSpPr>
            <p:cNvPr id="26" name="object 26"/>
            <p:cNvSpPr/>
            <p:nvPr/>
          </p:nvSpPr>
          <p:spPr>
            <a:xfrm>
              <a:off x="13219437" y="3978357"/>
              <a:ext cx="0" cy="1403350"/>
            </a:xfrm>
            <a:custGeom>
              <a:avLst/>
              <a:gdLst/>
              <a:ahLst/>
              <a:cxnLst/>
              <a:rect l="l" t="t" r="r" b="b"/>
              <a:pathLst>
                <a:path h="1403350">
                  <a:moveTo>
                    <a:pt x="0" y="1403146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3193828" y="3927336"/>
              <a:ext cx="26034" cy="26034"/>
            </a:xfrm>
            <a:custGeom>
              <a:avLst/>
              <a:gdLst/>
              <a:ahLst/>
              <a:cxnLst/>
              <a:rect l="l" t="t" r="r" b="b"/>
              <a:pathLst>
                <a:path w="26034" h="26035">
                  <a:moveTo>
                    <a:pt x="25603" y="25514"/>
                  </a:moveTo>
                  <a:lnTo>
                    <a:pt x="25603" y="0"/>
                  </a:ln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704850" y="4788832"/>
            <a:ext cx="4436745" cy="38735"/>
            <a:chOff x="8706498" y="3920986"/>
            <a:chExt cx="4436745" cy="38735"/>
          </a:xfrm>
        </p:grpSpPr>
        <p:sp>
          <p:nvSpPr>
            <p:cNvPr id="29" name="object 29"/>
            <p:cNvSpPr/>
            <p:nvPr/>
          </p:nvSpPr>
          <p:spPr>
            <a:xfrm>
              <a:off x="8764065" y="3927339"/>
              <a:ext cx="4378960" cy="0"/>
            </a:xfrm>
            <a:custGeom>
              <a:avLst/>
              <a:gdLst/>
              <a:ahLst/>
              <a:cxnLst/>
              <a:rect l="l" t="t" r="r" b="b"/>
              <a:pathLst>
                <a:path w="4378959">
                  <a:moveTo>
                    <a:pt x="4378553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712848" y="3927336"/>
              <a:ext cx="26034" cy="26034"/>
            </a:xfrm>
            <a:custGeom>
              <a:avLst/>
              <a:gdLst/>
              <a:ahLst/>
              <a:cxnLst/>
              <a:rect l="l" t="t" r="r" b="b"/>
              <a:pathLst>
                <a:path w="26034" h="26035">
                  <a:moveTo>
                    <a:pt x="25603" y="0"/>
                  </a:moveTo>
                  <a:lnTo>
                    <a:pt x="0" y="0"/>
                  </a:lnTo>
                  <a:lnTo>
                    <a:pt x="0" y="25514"/>
                  </a:lnTo>
                </a:path>
              </a:pathLst>
            </a:custGeom>
            <a:ln w="12700">
              <a:solidFill>
                <a:srgbClr val="940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6536105" y="3942451"/>
            <a:ext cx="1838325" cy="936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Досі</a:t>
            </a:r>
            <a:r>
              <a:rPr sz="1500" spc="-7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не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завершено процес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реорганізації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 43%</a:t>
            </a:r>
            <a:r>
              <a:rPr sz="1500" spc="-8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РДА</a:t>
            </a:r>
            <a:r>
              <a:rPr lang="uk-UA" sz="15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 err="1">
                <a:solidFill>
                  <a:srgbClr val="231F20"/>
                </a:solidFill>
                <a:latin typeface="Segoe UI"/>
                <a:cs typeface="Segoe UI"/>
              </a:rPr>
              <a:t>ліквідова</a:t>
            </a:r>
            <a:r>
              <a:rPr lang="uk-UA" sz="1500" spc="-20" dirty="0">
                <a:solidFill>
                  <a:srgbClr val="231F20"/>
                </a:solidFill>
                <a:latin typeface="Segoe UI"/>
                <a:cs typeface="Segoe UI"/>
              </a:rPr>
              <a:t>-</a:t>
            </a:r>
            <a:r>
              <a:rPr sz="1500" spc="-20" dirty="0" err="1">
                <a:solidFill>
                  <a:srgbClr val="231F20"/>
                </a:solidFill>
                <a:latin typeface="Segoe UI"/>
                <a:cs typeface="Segoe UI"/>
              </a:rPr>
              <a:t>них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районів</a:t>
            </a:r>
            <a:endParaRPr sz="1500" dirty="0">
              <a:latin typeface="Segoe UI"/>
              <a:cs typeface="Segoe UI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6154927" y="4023459"/>
            <a:ext cx="204470" cy="811530"/>
          </a:xfrm>
          <a:custGeom>
            <a:avLst/>
            <a:gdLst/>
            <a:ahLst/>
            <a:cxnLst/>
            <a:rect l="l" t="t" r="r" b="b"/>
            <a:pathLst>
              <a:path w="204469" h="811529">
                <a:moveTo>
                  <a:pt x="193827" y="0"/>
                </a:moveTo>
                <a:lnTo>
                  <a:pt x="8915" y="0"/>
                </a:lnTo>
                <a:lnTo>
                  <a:pt x="29527" y="550265"/>
                </a:lnTo>
                <a:lnTo>
                  <a:pt x="172097" y="550265"/>
                </a:lnTo>
                <a:lnTo>
                  <a:pt x="193827" y="0"/>
                </a:lnTo>
                <a:close/>
              </a:path>
              <a:path w="204469" h="811529">
                <a:moveTo>
                  <a:pt x="102476" y="627684"/>
                </a:moveTo>
                <a:lnTo>
                  <a:pt x="62176" y="634087"/>
                </a:lnTo>
                <a:lnTo>
                  <a:pt x="29248" y="653300"/>
                </a:lnTo>
                <a:lnTo>
                  <a:pt x="1828" y="699877"/>
                </a:lnTo>
                <a:lnTo>
                  <a:pt x="0" y="719023"/>
                </a:lnTo>
                <a:lnTo>
                  <a:pt x="1809" y="737522"/>
                </a:lnTo>
                <a:lnTo>
                  <a:pt x="28968" y="784453"/>
                </a:lnTo>
                <a:lnTo>
                  <a:pt x="61822" y="804713"/>
                </a:lnTo>
                <a:lnTo>
                  <a:pt x="102476" y="811466"/>
                </a:lnTo>
                <a:lnTo>
                  <a:pt x="123976" y="809830"/>
                </a:lnTo>
                <a:lnTo>
                  <a:pt x="160596" y="796743"/>
                </a:lnTo>
                <a:lnTo>
                  <a:pt x="196811" y="755638"/>
                </a:lnTo>
                <a:lnTo>
                  <a:pt x="203847" y="719023"/>
                </a:lnTo>
                <a:lnTo>
                  <a:pt x="202071" y="700101"/>
                </a:lnTo>
                <a:lnTo>
                  <a:pt x="175437" y="653580"/>
                </a:lnTo>
                <a:lnTo>
                  <a:pt x="123745" y="629302"/>
                </a:lnTo>
                <a:lnTo>
                  <a:pt x="102476" y="627684"/>
                </a:lnTo>
                <a:close/>
              </a:path>
            </a:pathLst>
          </a:custGeom>
          <a:solidFill>
            <a:srgbClr val="9404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884707" y="5001459"/>
            <a:ext cx="204470" cy="811530"/>
          </a:xfrm>
          <a:custGeom>
            <a:avLst/>
            <a:gdLst/>
            <a:ahLst/>
            <a:cxnLst/>
            <a:rect l="l" t="t" r="r" b="b"/>
            <a:pathLst>
              <a:path w="204470" h="811529">
                <a:moveTo>
                  <a:pt x="193827" y="0"/>
                </a:moveTo>
                <a:lnTo>
                  <a:pt x="8915" y="0"/>
                </a:lnTo>
                <a:lnTo>
                  <a:pt x="29527" y="550265"/>
                </a:lnTo>
                <a:lnTo>
                  <a:pt x="172097" y="550265"/>
                </a:lnTo>
                <a:lnTo>
                  <a:pt x="193827" y="0"/>
                </a:lnTo>
                <a:close/>
              </a:path>
              <a:path w="204470" h="811529">
                <a:moveTo>
                  <a:pt x="102476" y="627684"/>
                </a:moveTo>
                <a:lnTo>
                  <a:pt x="62176" y="634087"/>
                </a:lnTo>
                <a:lnTo>
                  <a:pt x="29248" y="653300"/>
                </a:lnTo>
                <a:lnTo>
                  <a:pt x="1828" y="699877"/>
                </a:lnTo>
                <a:lnTo>
                  <a:pt x="0" y="719023"/>
                </a:lnTo>
                <a:lnTo>
                  <a:pt x="1809" y="737522"/>
                </a:lnTo>
                <a:lnTo>
                  <a:pt x="28968" y="784453"/>
                </a:lnTo>
                <a:lnTo>
                  <a:pt x="61822" y="804713"/>
                </a:lnTo>
                <a:lnTo>
                  <a:pt x="102476" y="811466"/>
                </a:lnTo>
                <a:lnTo>
                  <a:pt x="123976" y="809830"/>
                </a:lnTo>
                <a:lnTo>
                  <a:pt x="160596" y="796743"/>
                </a:lnTo>
                <a:lnTo>
                  <a:pt x="196811" y="755638"/>
                </a:lnTo>
                <a:lnTo>
                  <a:pt x="203847" y="719023"/>
                </a:lnTo>
                <a:lnTo>
                  <a:pt x="202071" y="700101"/>
                </a:lnTo>
                <a:lnTo>
                  <a:pt x="175437" y="653580"/>
                </a:lnTo>
                <a:lnTo>
                  <a:pt x="123745" y="629302"/>
                </a:lnTo>
                <a:lnTo>
                  <a:pt x="102476" y="627684"/>
                </a:lnTo>
                <a:close/>
              </a:path>
            </a:pathLst>
          </a:custGeom>
          <a:solidFill>
            <a:srgbClr val="9404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 txBox="1"/>
          <p:nvPr/>
        </p:nvSpPr>
        <p:spPr>
          <a:xfrm>
            <a:off x="1210044" y="6751155"/>
            <a:ext cx="3723004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Міністерство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відновлення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подало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на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роз-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гляд</a:t>
            </a:r>
            <a:r>
              <a:rPr sz="1500" spc="-8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Уряду</a:t>
            </a:r>
            <a:r>
              <a:rPr sz="1500" spc="-7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проєкт</a:t>
            </a:r>
            <a:r>
              <a:rPr sz="1500" spc="-8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розпорядження</a:t>
            </a:r>
            <a:r>
              <a:rPr sz="1500" spc="-8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про реорганізацію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РДА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Автономної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Республіки Крим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згідно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з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новоутвореними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районами</a:t>
            </a:r>
            <a:endParaRPr sz="1500" dirty="0">
              <a:latin typeface="Segoe UI"/>
              <a:cs typeface="Segoe UI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704849" y="6572022"/>
            <a:ext cx="38735" cy="1364615"/>
            <a:chOff x="8706498" y="6124430"/>
            <a:chExt cx="38735" cy="1364615"/>
          </a:xfrm>
        </p:grpSpPr>
        <p:sp>
          <p:nvSpPr>
            <p:cNvPr id="39" name="object 39"/>
            <p:cNvSpPr/>
            <p:nvPr/>
          </p:nvSpPr>
          <p:spPr>
            <a:xfrm>
              <a:off x="8712848" y="6124430"/>
              <a:ext cx="0" cy="1307465"/>
            </a:xfrm>
            <a:custGeom>
              <a:avLst/>
              <a:gdLst/>
              <a:ahLst/>
              <a:cxnLst/>
              <a:rect l="l" t="t" r="r" b="b"/>
              <a:pathLst>
                <a:path h="1307465">
                  <a:moveTo>
                    <a:pt x="0" y="0"/>
                  </a:moveTo>
                  <a:lnTo>
                    <a:pt x="0" y="1306969"/>
                  </a:lnTo>
                </a:path>
              </a:pathLst>
            </a:custGeom>
            <a:ln w="12700">
              <a:solidFill>
                <a:srgbClr val="028DCD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8712848" y="7457021"/>
              <a:ext cx="26034" cy="26034"/>
            </a:xfrm>
            <a:custGeom>
              <a:avLst/>
              <a:gdLst/>
              <a:ahLst/>
              <a:cxnLst/>
              <a:rect l="l" t="t" r="r" b="b"/>
              <a:pathLst>
                <a:path w="26034" h="26034">
                  <a:moveTo>
                    <a:pt x="0" y="0"/>
                  </a:moveTo>
                  <a:lnTo>
                    <a:pt x="0" y="25628"/>
                  </a:lnTo>
                  <a:lnTo>
                    <a:pt x="25603" y="25628"/>
                  </a:lnTo>
                </a:path>
              </a:pathLst>
            </a:custGeom>
            <a:ln w="12700">
              <a:solidFill>
                <a:srgbClr val="028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1" name="object 41"/>
          <p:cNvGrpSpPr/>
          <p:nvPr/>
        </p:nvGrpSpPr>
        <p:grpSpPr>
          <a:xfrm>
            <a:off x="717862" y="7898262"/>
            <a:ext cx="4436110" cy="38735"/>
            <a:chOff x="8789665" y="7450672"/>
            <a:chExt cx="4436110" cy="38735"/>
          </a:xfrm>
        </p:grpSpPr>
        <p:sp>
          <p:nvSpPr>
            <p:cNvPr id="42" name="object 42"/>
            <p:cNvSpPr/>
            <p:nvPr/>
          </p:nvSpPr>
          <p:spPr>
            <a:xfrm>
              <a:off x="8789665" y="7482649"/>
              <a:ext cx="4378960" cy="0"/>
            </a:xfrm>
            <a:custGeom>
              <a:avLst/>
              <a:gdLst/>
              <a:ahLst/>
              <a:cxnLst/>
              <a:rect l="l" t="t" r="r" b="b"/>
              <a:pathLst>
                <a:path w="4378959">
                  <a:moveTo>
                    <a:pt x="0" y="0"/>
                  </a:moveTo>
                  <a:lnTo>
                    <a:pt x="4378553" y="0"/>
                  </a:lnTo>
                </a:path>
              </a:pathLst>
            </a:custGeom>
            <a:ln w="12700">
              <a:solidFill>
                <a:srgbClr val="028DCD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3" name="object 43"/>
            <p:cNvSpPr/>
            <p:nvPr/>
          </p:nvSpPr>
          <p:spPr>
            <a:xfrm>
              <a:off x="13193827" y="7457022"/>
              <a:ext cx="26034" cy="26034"/>
            </a:xfrm>
            <a:custGeom>
              <a:avLst/>
              <a:gdLst/>
              <a:ahLst/>
              <a:cxnLst/>
              <a:rect l="l" t="t" r="r" b="b"/>
              <a:pathLst>
                <a:path w="26034" h="26034">
                  <a:moveTo>
                    <a:pt x="0" y="25628"/>
                  </a:moveTo>
                  <a:lnTo>
                    <a:pt x="25603" y="25628"/>
                  </a:lnTo>
                  <a:lnTo>
                    <a:pt x="25603" y="0"/>
                  </a:lnTo>
                </a:path>
              </a:pathLst>
            </a:custGeom>
            <a:ln w="12699">
              <a:solidFill>
                <a:srgbClr val="028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4" name="object 44"/>
          <p:cNvGrpSpPr/>
          <p:nvPr/>
        </p:nvGrpSpPr>
        <p:grpSpPr>
          <a:xfrm>
            <a:off x="5102641" y="6539330"/>
            <a:ext cx="38735" cy="1364615"/>
            <a:chOff x="13187478" y="6041200"/>
            <a:chExt cx="38735" cy="1364615"/>
          </a:xfrm>
        </p:grpSpPr>
        <p:sp>
          <p:nvSpPr>
            <p:cNvPr id="45" name="object 45"/>
            <p:cNvSpPr/>
            <p:nvPr/>
          </p:nvSpPr>
          <p:spPr>
            <a:xfrm>
              <a:off x="13219437" y="6098798"/>
              <a:ext cx="0" cy="1307465"/>
            </a:xfrm>
            <a:custGeom>
              <a:avLst/>
              <a:gdLst/>
              <a:ahLst/>
              <a:cxnLst/>
              <a:rect l="l" t="t" r="r" b="b"/>
              <a:pathLst>
                <a:path h="1307465">
                  <a:moveTo>
                    <a:pt x="0" y="1306969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28DCD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13193828" y="6047550"/>
              <a:ext cx="26034" cy="26034"/>
            </a:xfrm>
            <a:custGeom>
              <a:avLst/>
              <a:gdLst/>
              <a:ahLst/>
              <a:cxnLst/>
              <a:rect l="l" t="t" r="r" b="b"/>
              <a:pathLst>
                <a:path w="26034" h="26035">
                  <a:moveTo>
                    <a:pt x="25603" y="25628"/>
                  </a:moveTo>
                  <a:lnTo>
                    <a:pt x="25603" y="0"/>
                  </a:lnTo>
                  <a:lnTo>
                    <a:pt x="0" y="0"/>
                  </a:lnTo>
                </a:path>
              </a:pathLst>
            </a:custGeom>
            <a:ln w="12699">
              <a:solidFill>
                <a:srgbClr val="028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7" name="object 47"/>
          <p:cNvGrpSpPr/>
          <p:nvPr/>
        </p:nvGrpSpPr>
        <p:grpSpPr>
          <a:xfrm>
            <a:off x="697856" y="6552654"/>
            <a:ext cx="4436745" cy="38735"/>
            <a:chOff x="8706498" y="6041199"/>
            <a:chExt cx="4436745" cy="38735"/>
          </a:xfrm>
        </p:grpSpPr>
        <p:sp>
          <p:nvSpPr>
            <p:cNvPr id="48" name="object 48"/>
            <p:cNvSpPr/>
            <p:nvPr/>
          </p:nvSpPr>
          <p:spPr>
            <a:xfrm>
              <a:off x="8764065" y="6047549"/>
              <a:ext cx="4378960" cy="0"/>
            </a:xfrm>
            <a:custGeom>
              <a:avLst/>
              <a:gdLst/>
              <a:ahLst/>
              <a:cxnLst/>
              <a:rect l="l" t="t" r="r" b="b"/>
              <a:pathLst>
                <a:path w="4378959">
                  <a:moveTo>
                    <a:pt x="4378553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28DCD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8712848" y="6047550"/>
              <a:ext cx="26034" cy="26034"/>
            </a:xfrm>
            <a:custGeom>
              <a:avLst/>
              <a:gdLst/>
              <a:ahLst/>
              <a:cxnLst/>
              <a:rect l="l" t="t" r="r" b="b"/>
              <a:pathLst>
                <a:path w="26034" h="26035">
                  <a:moveTo>
                    <a:pt x="25603" y="0"/>
                  </a:moveTo>
                  <a:lnTo>
                    <a:pt x="0" y="0"/>
                  </a:lnTo>
                  <a:lnTo>
                    <a:pt x="0" y="25628"/>
                  </a:lnTo>
                </a:path>
              </a:pathLst>
            </a:custGeom>
            <a:ln w="12700">
              <a:solidFill>
                <a:srgbClr val="028DCD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0" name="object 50"/>
          <p:cNvSpPr/>
          <p:nvPr/>
        </p:nvSpPr>
        <p:spPr>
          <a:xfrm>
            <a:off x="786415" y="6812114"/>
            <a:ext cx="333375" cy="333375"/>
          </a:xfrm>
          <a:custGeom>
            <a:avLst/>
            <a:gdLst/>
            <a:ahLst/>
            <a:cxnLst/>
            <a:rect l="l" t="t" r="r" b="b"/>
            <a:pathLst>
              <a:path w="333375" h="333375">
                <a:moveTo>
                  <a:pt x="165986" y="0"/>
                </a:moveTo>
                <a:lnTo>
                  <a:pt x="127541" y="4311"/>
                </a:lnTo>
                <a:lnTo>
                  <a:pt x="91365" y="18031"/>
                </a:lnTo>
                <a:lnTo>
                  <a:pt x="57556" y="41117"/>
                </a:lnTo>
                <a:lnTo>
                  <a:pt x="22050" y="83562"/>
                </a:lnTo>
                <a:lnTo>
                  <a:pt x="2870" y="135580"/>
                </a:lnTo>
                <a:lnTo>
                  <a:pt x="1371" y="146934"/>
                </a:lnTo>
                <a:lnTo>
                  <a:pt x="495" y="153563"/>
                </a:lnTo>
                <a:lnTo>
                  <a:pt x="215" y="154490"/>
                </a:lnTo>
                <a:lnTo>
                  <a:pt x="0" y="155430"/>
                </a:lnTo>
                <a:lnTo>
                  <a:pt x="0" y="177528"/>
                </a:lnTo>
                <a:lnTo>
                  <a:pt x="635" y="182227"/>
                </a:lnTo>
                <a:lnTo>
                  <a:pt x="1181" y="186939"/>
                </a:lnTo>
                <a:lnTo>
                  <a:pt x="20300" y="246057"/>
                </a:lnTo>
                <a:lnTo>
                  <a:pt x="56273" y="290825"/>
                </a:lnTo>
                <a:lnTo>
                  <a:pt x="92889" y="315736"/>
                </a:lnTo>
                <a:lnTo>
                  <a:pt x="134886" y="329826"/>
                </a:lnTo>
                <a:lnTo>
                  <a:pt x="146659" y="331426"/>
                </a:lnTo>
                <a:lnTo>
                  <a:pt x="153492" y="332366"/>
                </a:lnTo>
                <a:lnTo>
                  <a:pt x="154419" y="332646"/>
                </a:lnTo>
                <a:lnTo>
                  <a:pt x="155359" y="332862"/>
                </a:lnTo>
                <a:lnTo>
                  <a:pt x="177457" y="332862"/>
                </a:lnTo>
                <a:lnTo>
                  <a:pt x="182143" y="332214"/>
                </a:lnTo>
                <a:lnTo>
                  <a:pt x="186855" y="331668"/>
                </a:lnTo>
                <a:lnTo>
                  <a:pt x="245991" y="312562"/>
                </a:lnTo>
                <a:lnTo>
                  <a:pt x="290766" y="276601"/>
                </a:lnTo>
                <a:lnTo>
                  <a:pt x="314836" y="241637"/>
                </a:lnTo>
                <a:lnTo>
                  <a:pt x="146735" y="241637"/>
                </a:lnTo>
                <a:lnTo>
                  <a:pt x="74307" y="169146"/>
                </a:lnTo>
                <a:lnTo>
                  <a:pt x="101473" y="142006"/>
                </a:lnTo>
                <a:lnTo>
                  <a:pt x="198574" y="142006"/>
                </a:lnTo>
                <a:lnTo>
                  <a:pt x="241007" y="103449"/>
                </a:lnTo>
                <a:lnTo>
                  <a:pt x="319441" y="103449"/>
                </a:lnTo>
                <a:lnTo>
                  <a:pt x="314126" y="90044"/>
                </a:lnTo>
                <a:lnTo>
                  <a:pt x="292557" y="58478"/>
                </a:lnTo>
                <a:lnTo>
                  <a:pt x="253933" y="24740"/>
                </a:lnTo>
                <a:lnTo>
                  <a:pt x="206603" y="5138"/>
                </a:lnTo>
                <a:lnTo>
                  <a:pt x="165986" y="0"/>
                </a:lnTo>
                <a:close/>
              </a:path>
              <a:path w="333375" h="333375">
                <a:moveTo>
                  <a:pt x="319441" y="103449"/>
                </a:moveTo>
                <a:lnTo>
                  <a:pt x="241007" y="103449"/>
                </a:lnTo>
                <a:lnTo>
                  <a:pt x="267169" y="132151"/>
                </a:lnTo>
                <a:lnTo>
                  <a:pt x="146735" y="241637"/>
                </a:lnTo>
                <a:lnTo>
                  <a:pt x="314836" y="241637"/>
                </a:lnTo>
                <a:lnTo>
                  <a:pt x="315793" y="240013"/>
                </a:lnTo>
                <a:lnTo>
                  <a:pt x="324201" y="219677"/>
                </a:lnTo>
                <a:lnTo>
                  <a:pt x="329742" y="197988"/>
                </a:lnTo>
                <a:lnTo>
                  <a:pt x="332747" y="159857"/>
                </a:lnTo>
                <a:lnTo>
                  <a:pt x="327533" y="123856"/>
                </a:lnTo>
                <a:lnTo>
                  <a:pt x="319441" y="103449"/>
                </a:lnTo>
                <a:close/>
              </a:path>
              <a:path w="333375" h="333375">
                <a:moveTo>
                  <a:pt x="198574" y="142006"/>
                </a:moveTo>
                <a:lnTo>
                  <a:pt x="101473" y="142006"/>
                </a:lnTo>
                <a:lnTo>
                  <a:pt x="147713" y="188221"/>
                </a:lnTo>
                <a:lnTo>
                  <a:pt x="198574" y="142006"/>
                </a:lnTo>
                <a:close/>
              </a:path>
            </a:pathLst>
          </a:custGeom>
          <a:solidFill>
            <a:srgbClr val="028DC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12685827" y="761745"/>
            <a:ext cx="540385" cy="515620"/>
          </a:xfrm>
          <a:custGeom>
            <a:avLst/>
            <a:gdLst/>
            <a:ahLst/>
            <a:cxnLst/>
            <a:rect l="l" t="t" r="r" b="b"/>
            <a:pathLst>
              <a:path w="540384" h="515619">
                <a:moveTo>
                  <a:pt x="120611" y="173939"/>
                </a:moveTo>
                <a:lnTo>
                  <a:pt x="59474" y="173951"/>
                </a:lnTo>
                <a:lnTo>
                  <a:pt x="55994" y="174129"/>
                </a:lnTo>
                <a:lnTo>
                  <a:pt x="55994" y="451091"/>
                </a:lnTo>
                <a:lnTo>
                  <a:pt x="120611" y="451091"/>
                </a:lnTo>
                <a:lnTo>
                  <a:pt x="120611" y="173939"/>
                </a:lnTo>
                <a:close/>
              </a:path>
              <a:path w="540384" h="515619">
                <a:moveTo>
                  <a:pt x="212763" y="174091"/>
                </a:moveTo>
                <a:lnTo>
                  <a:pt x="142900" y="174091"/>
                </a:lnTo>
                <a:lnTo>
                  <a:pt x="142900" y="451104"/>
                </a:lnTo>
                <a:lnTo>
                  <a:pt x="212763" y="451104"/>
                </a:lnTo>
                <a:lnTo>
                  <a:pt x="212763" y="174091"/>
                </a:lnTo>
                <a:close/>
              </a:path>
              <a:path w="540384" h="515619">
                <a:moveTo>
                  <a:pt x="293370" y="82511"/>
                </a:moveTo>
                <a:lnTo>
                  <a:pt x="291820" y="74676"/>
                </a:lnTo>
                <a:lnTo>
                  <a:pt x="287553" y="68224"/>
                </a:lnTo>
                <a:lnTo>
                  <a:pt x="281216" y="63817"/>
                </a:lnTo>
                <a:lnTo>
                  <a:pt x="273443" y="62103"/>
                </a:lnTo>
                <a:lnTo>
                  <a:pt x="265684" y="63588"/>
                </a:lnTo>
                <a:lnTo>
                  <a:pt x="259245" y="67868"/>
                </a:lnTo>
                <a:lnTo>
                  <a:pt x="254825" y="74256"/>
                </a:lnTo>
                <a:lnTo>
                  <a:pt x="253123" y="82067"/>
                </a:lnTo>
                <a:lnTo>
                  <a:pt x="254635" y="90106"/>
                </a:lnTo>
                <a:lnTo>
                  <a:pt x="258953" y="96685"/>
                </a:lnTo>
                <a:lnTo>
                  <a:pt x="265379" y="101130"/>
                </a:lnTo>
                <a:lnTo>
                  <a:pt x="273265" y="102743"/>
                </a:lnTo>
                <a:lnTo>
                  <a:pt x="281051" y="101117"/>
                </a:lnTo>
                <a:lnTo>
                  <a:pt x="287439" y="96761"/>
                </a:lnTo>
                <a:lnTo>
                  <a:pt x="291769" y="90335"/>
                </a:lnTo>
                <a:lnTo>
                  <a:pt x="293370" y="82511"/>
                </a:lnTo>
                <a:close/>
              </a:path>
              <a:path w="540384" h="515619">
                <a:moveTo>
                  <a:pt x="305244" y="174231"/>
                </a:moveTo>
                <a:lnTo>
                  <a:pt x="235115" y="174231"/>
                </a:lnTo>
                <a:lnTo>
                  <a:pt x="235115" y="451104"/>
                </a:lnTo>
                <a:lnTo>
                  <a:pt x="305244" y="451104"/>
                </a:lnTo>
                <a:lnTo>
                  <a:pt x="305244" y="174231"/>
                </a:lnTo>
                <a:close/>
              </a:path>
              <a:path w="540384" h="515619">
                <a:moveTo>
                  <a:pt x="397433" y="174091"/>
                </a:moveTo>
                <a:lnTo>
                  <a:pt x="327596" y="174091"/>
                </a:lnTo>
                <a:lnTo>
                  <a:pt x="327596" y="451078"/>
                </a:lnTo>
                <a:lnTo>
                  <a:pt x="397433" y="451078"/>
                </a:lnTo>
                <a:lnTo>
                  <a:pt x="397433" y="174091"/>
                </a:lnTo>
                <a:close/>
              </a:path>
              <a:path w="540384" h="515619">
                <a:moveTo>
                  <a:pt x="491248" y="174091"/>
                </a:moveTo>
                <a:lnTo>
                  <a:pt x="419722" y="174091"/>
                </a:lnTo>
                <a:lnTo>
                  <a:pt x="419722" y="451053"/>
                </a:lnTo>
                <a:lnTo>
                  <a:pt x="491248" y="451053"/>
                </a:lnTo>
                <a:lnTo>
                  <a:pt x="491248" y="174091"/>
                </a:lnTo>
                <a:close/>
              </a:path>
              <a:path w="540384" h="515619">
                <a:moveTo>
                  <a:pt x="529704" y="152374"/>
                </a:moveTo>
                <a:lnTo>
                  <a:pt x="529501" y="110553"/>
                </a:lnTo>
                <a:lnTo>
                  <a:pt x="467868" y="82537"/>
                </a:lnTo>
                <a:lnTo>
                  <a:pt x="430123" y="66332"/>
                </a:lnTo>
                <a:lnTo>
                  <a:pt x="370459" y="40767"/>
                </a:lnTo>
                <a:lnTo>
                  <a:pt x="314756" y="16954"/>
                </a:lnTo>
                <a:lnTo>
                  <a:pt x="314756" y="82588"/>
                </a:lnTo>
                <a:lnTo>
                  <a:pt x="311416" y="98755"/>
                </a:lnTo>
                <a:lnTo>
                  <a:pt x="302450" y="111988"/>
                </a:lnTo>
                <a:lnTo>
                  <a:pt x="289229" y="120942"/>
                </a:lnTo>
                <a:lnTo>
                  <a:pt x="273164" y="124206"/>
                </a:lnTo>
                <a:lnTo>
                  <a:pt x="257124" y="120878"/>
                </a:lnTo>
                <a:lnTo>
                  <a:pt x="243890" y="111887"/>
                </a:lnTo>
                <a:lnTo>
                  <a:pt x="234886" y="98640"/>
                </a:lnTo>
                <a:lnTo>
                  <a:pt x="231508" y="82537"/>
                </a:lnTo>
                <a:lnTo>
                  <a:pt x="234772" y="66332"/>
                </a:lnTo>
                <a:lnTo>
                  <a:pt x="243840" y="53009"/>
                </a:lnTo>
                <a:lnTo>
                  <a:pt x="257225" y="44005"/>
                </a:lnTo>
                <a:lnTo>
                  <a:pt x="273494" y="40767"/>
                </a:lnTo>
                <a:lnTo>
                  <a:pt x="289623" y="44145"/>
                </a:lnTo>
                <a:lnTo>
                  <a:pt x="302755" y="53124"/>
                </a:lnTo>
                <a:lnTo>
                  <a:pt x="311569" y="66382"/>
                </a:lnTo>
                <a:lnTo>
                  <a:pt x="314756" y="82588"/>
                </a:lnTo>
                <a:lnTo>
                  <a:pt x="314756" y="16954"/>
                </a:lnTo>
                <a:lnTo>
                  <a:pt x="275247" y="63"/>
                </a:lnTo>
                <a:lnTo>
                  <a:pt x="272097" y="0"/>
                </a:lnTo>
                <a:lnTo>
                  <a:pt x="18516" y="108483"/>
                </a:lnTo>
                <a:lnTo>
                  <a:pt x="17437" y="109982"/>
                </a:lnTo>
                <a:lnTo>
                  <a:pt x="17462" y="111887"/>
                </a:lnTo>
                <a:lnTo>
                  <a:pt x="17589" y="149771"/>
                </a:lnTo>
                <a:lnTo>
                  <a:pt x="17919" y="151091"/>
                </a:lnTo>
                <a:lnTo>
                  <a:pt x="18110" y="152374"/>
                </a:lnTo>
                <a:lnTo>
                  <a:pt x="529704" y="152374"/>
                </a:lnTo>
                <a:close/>
              </a:path>
              <a:path w="540384" h="515619">
                <a:moveTo>
                  <a:pt x="539953" y="472694"/>
                </a:moveTo>
                <a:lnTo>
                  <a:pt x="0" y="472554"/>
                </a:lnTo>
                <a:lnTo>
                  <a:pt x="0" y="514781"/>
                </a:lnTo>
                <a:lnTo>
                  <a:pt x="3492" y="515086"/>
                </a:lnTo>
                <a:lnTo>
                  <a:pt x="534352" y="515099"/>
                </a:lnTo>
                <a:lnTo>
                  <a:pt x="539953" y="514845"/>
                </a:lnTo>
                <a:lnTo>
                  <a:pt x="539953" y="472694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9" name="object 7">
            <a:extLst>
              <a:ext uri="{FF2B5EF4-FFF2-40B4-BE49-F238E27FC236}">
                <a16:creationId xmlns:a16="http://schemas.microsoft.com/office/drawing/2014/main" id="{08FED5F5-C689-6653-9AA5-6F9E56321E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8866551"/>
              </p:ext>
            </p:extLst>
          </p:nvPr>
        </p:nvGraphicFramePr>
        <p:xfrm>
          <a:off x="9017279" y="1828593"/>
          <a:ext cx="4641571" cy="585490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3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3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7810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39624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Область</a:t>
                      </a:r>
                      <a:endParaRPr sz="800" dirty="0">
                        <a:latin typeface="Segoe UI"/>
                        <a:cs typeface="Segoe UI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0005" marR="32384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К-</a:t>
                      </a:r>
                      <a:r>
                        <a:rPr sz="800" b="1" spc="-25" dirty="0" err="1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сть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lang="uk-UA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РДА, реорганізація (шляхом приєднання) яких передбачена розпорядженням КМУ № 1635</a:t>
                      </a:r>
                      <a:endParaRPr sz="800" dirty="0">
                        <a:latin typeface="Segoe UI"/>
                        <a:cs typeface="Segoe UI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53340" marR="4635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К-</a:t>
                      </a:r>
                      <a:r>
                        <a:rPr sz="800" b="1" dirty="0" err="1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сть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lang="uk-UA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РДА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,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lang="uk-UA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що перебувають у стані припинення (станом на 22.11.2023)</a:t>
                      </a:r>
                      <a:endParaRPr sz="800" dirty="0">
                        <a:latin typeface="Segoe UI"/>
                        <a:cs typeface="Segoe UI"/>
                      </a:endParaRPr>
                    </a:p>
                  </a:txBody>
                  <a:tcPr marL="0" marR="0" marT="10795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5560" indent="-635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lang="uk-UA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К-сть РДА, реорганізацію яких завершено (станом на 22.11.2023)</a:t>
                      </a:r>
                      <a:endParaRPr sz="800" dirty="0">
                        <a:latin typeface="Segoe UI"/>
                        <a:cs typeface="Segoe UI"/>
                      </a:endParaRPr>
                    </a:p>
                  </a:txBody>
                  <a:tcPr marL="0" marR="0" marT="469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5560" indent="-635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lang="ru-RU" sz="800" b="1" spc="-10" dirty="0" err="1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Реорганізацію</a:t>
                      </a:r>
                      <a:r>
                        <a:rPr lang="ru-RU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РДА завершено, (%)</a:t>
                      </a:r>
                      <a:endParaRPr lang="ru-RU" sz="800" dirty="0">
                        <a:latin typeface="Segoe UI"/>
                        <a:cs typeface="Segoe UI"/>
                      </a:endParaRPr>
                    </a:p>
                  </a:txBody>
                  <a:tcPr marL="0" marR="0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Вінницька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-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bg1"/>
                          </a:solidFill>
                          <a:latin typeface="Segoe UI"/>
                          <a:cs typeface="Segoe UI"/>
                        </a:rPr>
                        <a:t>0%</a:t>
                      </a:r>
                      <a:endParaRPr sz="1000" dirty="0">
                        <a:solidFill>
                          <a:schemeClr val="bg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Волинська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12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75%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Дніпропетровська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8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18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50%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Донецька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9*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67%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Житомирська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19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bg1"/>
                          </a:solidFill>
                          <a:latin typeface="Segoe UI"/>
                          <a:cs typeface="Segoe UI"/>
                        </a:rPr>
                        <a:t>11%</a:t>
                      </a:r>
                      <a:endParaRPr sz="1000" dirty="0">
                        <a:solidFill>
                          <a:schemeClr val="bg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Закарпатська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86%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Запорізька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-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bg1"/>
                          </a:solidFill>
                          <a:latin typeface="Segoe UI"/>
                          <a:cs typeface="Segoe UI"/>
                        </a:rPr>
                        <a:t>0%</a:t>
                      </a:r>
                      <a:endParaRPr sz="1000" dirty="0">
                        <a:solidFill>
                          <a:schemeClr val="bg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Івано-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Франківська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33%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Київська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19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-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19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100%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Кіровоградська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10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59%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Луганська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9*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78%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Львівська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-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100%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Миколаївська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-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100%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Одеська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20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bg1"/>
                          </a:solidFill>
                          <a:latin typeface="Segoe UI"/>
                          <a:cs typeface="Segoe UI"/>
                        </a:rPr>
                        <a:t>20%</a:t>
                      </a:r>
                      <a:endParaRPr sz="1000" dirty="0">
                        <a:solidFill>
                          <a:schemeClr val="bg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Полтавська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81%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Рівненська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-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bg1"/>
                          </a:solidFill>
                          <a:latin typeface="Segoe UI"/>
                          <a:cs typeface="Segoe UI"/>
                        </a:rPr>
                        <a:t>0%</a:t>
                      </a:r>
                      <a:endParaRPr sz="1000" dirty="0">
                        <a:solidFill>
                          <a:schemeClr val="bg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Сумська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-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100%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Тернопільська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14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-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0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100%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Харківська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20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18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bg1"/>
                          </a:solidFill>
                          <a:latin typeface="Segoe UI"/>
                          <a:cs typeface="Segoe UI"/>
                        </a:rPr>
                        <a:t>10%</a:t>
                      </a:r>
                      <a:endParaRPr sz="1000" dirty="0">
                        <a:solidFill>
                          <a:schemeClr val="bg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Херсонська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-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bg1"/>
                          </a:solidFill>
                          <a:latin typeface="Segoe UI"/>
                          <a:cs typeface="Segoe UI"/>
                        </a:rPr>
                        <a:t>0%</a:t>
                      </a:r>
                      <a:endParaRPr sz="1000" dirty="0">
                        <a:solidFill>
                          <a:schemeClr val="bg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Хмельницька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94%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Черкаська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-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100%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Чернівецька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78%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Чернігівська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540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54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54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54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88%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5400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grpSp>
        <p:nvGrpSpPr>
          <p:cNvPr id="80" name="object 22">
            <a:extLst>
              <a:ext uri="{FF2B5EF4-FFF2-40B4-BE49-F238E27FC236}">
                <a16:creationId xmlns:a16="http://schemas.microsoft.com/office/drawing/2014/main" id="{37C467A9-958F-78D4-261D-F56713135710}"/>
              </a:ext>
            </a:extLst>
          </p:cNvPr>
          <p:cNvGrpSpPr/>
          <p:nvPr/>
        </p:nvGrpSpPr>
        <p:grpSpPr>
          <a:xfrm>
            <a:off x="5963244" y="3791584"/>
            <a:ext cx="2481175" cy="1325248"/>
            <a:chOff x="10634950" y="4447349"/>
            <a:chExt cx="2585085" cy="3035304"/>
          </a:xfrm>
        </p:grpSpPr>
        <p:sp>
          <p:nvSpPr>
            <p:cNvPr id="81" name="object 23">
              <a:extLst>
                <a:ext uri="{FF2B5EF4-FFF2-40B4-BE49-F238E27FC236}">
                  <a16:creationId xmlns:a16="http://schemas.microsoft.com/office/drawing/2014/main" id="{43E13F4C-58FA-1BC6-A608-6776F5C27625}"/>
                </a:ext>
              </a:extLst>
            </p:cNvPr>
            <p:cNvSpPr/>
            <p:nvPr/>
          </p:nvSpPr>
          <p:spPr>
            <a:xfrm>
              <a:off x="10634950" y="4523231"/>
              <a:ext cx="0" cy="2908935"/>
            </a:xfrm>
            <a:custGeom>
              <a:avLst/>
              <a:gdLst/>
              <a:ahLst/>
              <a:cxnLst/>
              <a:rect l="l" t="t" r="r" b="b"/>
              <a:pathLst>
                <a:path h="2908934">
                  <a:moveTo>
                    <a:pt x="0" y="0"/>
                  </a:moveTo>
                  <a:lnTo>
                    <a:pt x="0" y="2908833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24">
              <a:extLst>
                <a:ext uri="{FF2B5EF4-FFF2-40B4-BE49-F238E27FC236}">
                  <a16:creationId xmlns:a16="http://schemas.microsoft.com/office/drawing/2014/main" id="{8B8E676C-91D2-2EF3-D953-D07E4495E254}"/>
                </a:ext>
              </a:extLst>
            </p:cNvPr>
            <p:cNvSpPr/>
            <p:nvPr/>
          </p:nvSpPr>
          <p:spPr>
            <a:xfrm>
              <a:off x="10712485" y="7482649"/>
              <a:ext cx="2455545" cy="0"/>
            </a:xfrm>
            <a:custGeom>
              <a:avLst/>
              <a:gdLst/>
              <a:ahLst/>
              <a:cxnLst/>
              <a:rect l="l" t="t" r="r" b="b"/>
              <a:pathLst>
                <a:path w="2455544">
                  <a:moveTo>
                    <a:pt x="0" y="0"/>
                  </a:moveTo>
                  <a:lnTo>
                    <a:pt x="2455265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3" name="object 25">
              <a:extLst>
                <a:ext uri="{FF2B5EF4-FFF2-40B4-BE49-F238E27FC236}">
                  <a16:creationId xmlns:a16="http://schemas.microsoft.com/office/drawing/2014/main" id="{2640898D-4A93-DB47-85DC-094E4516A230}"/>
                </a:ext>
              </a:extLst>
            </p:cNvPr>
            <p:cNvSpPr/>
            <p:nvPr/>
          </p:nvSpPr>
          <p:spPr>
            <a:xfrm>
              <a:off x="13219437" y="4497933"/>
              <a:ext cx="0" cy="2908935"/>
            </a:xfrm>
            <a:custGeom>
              <a:avLst/>
              <a:gdLst/>
              <a:ahLst/>
              <a:cxnLst/>
              <a:rect l="l" t="t" r="r" b="b"/>
              <a:pathLst>
                <a:path h="2908934">
                  <a:moveTo>
                    <a:pt x="0" y="2908833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4" name="object 26">
              <a:extLst>
                <a:ext uri="{FF2B5EF4-FFF2-40B4-BE49-F238E27FC236}">
                  <a16:creationId xmlns:a16="http://schemas.microsoft.com/office/drawing/2014/main" id="{58B81EC7-5444-C05C-3781-091907D334E7}"/>
                </a:ext>
              </a:extLst>
            </p:cNvPr>
            <p:cNvSpPr/>
            <p:nvPr/>
          </p:nvSpPr>
          <p:spPr>
            <a:xfrm>
              <a:off x="10686637" y="4447349"/>
              <a:ext cx="2455545" cy="0"/>
            </a:xfrm>
            <a:custGeom>
              <a:avLst/>
              <a:gdLst/>
              <a:ahLst/>
              <a:cxnLst/>
              <a:rect l="l" t="t" r="r" b="b"/>
              <a:pathLst>
                <a:path w="2455544">
                  <a:moveTo>
                    <a:pt x="245526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5" name="object 27">
              <a:extLst>
                <a:ext uri="{FF2B5EF4-FFF2-40B4-BE49-F238E27FC236}">
                  <a16:creationId xmlns:a16="http://schemas.microsoft.com/office/drawing/2014/main" id="{2385A82B-9AA9-F561-21BA-C626A3FD3A41}"/>
                </a:ext>
              </a:extLst>
            </p:cNvPr>
            <p:cNvSpPr/>
            <p:nvPr/>
          </p:nvSpPr>
          <p:spPr>
            <a:xfrm>
              <a:off x="10634950" y="4447353"/>
              <a:ext cx="2585085" cy="3035300"/>
            </a:xfrm>
            <a:custGeom>
              <a:avLst/>
              <a:gdLst/>
              <a:ahLst/>
              <a:cxnLst/>
              <a:rect l="l" t="t" r="r" b="b"/>
              <a:pathLst>
                <a:path w="2585084" h="3035300">
                  <a:moveTo>
                    <a:pt x="0" y="3010001"/>
                  </a:moveTo>
                  <a:lnTo>
                    <a:pt x="0" y="3035300"/>
                  </a:lnTo>
                  <a:lnTo>
                    <a:pt x="25844" y="3035300"/>
                  </a:lnTo>
                </a:path>
                <a:path w="2585084" h="3035300">
                  <a:moveTo>
                    <a:pt x="2558643" y="3035300"/>
                  </a:moveTo>
                  <a:lnTo>
                    <a:pt x="2584488" y="3035300"/>
                  </a:lnTo>
                  <a:lnTo>
                    <a:pt x="2584488" y="3010001"/>
                  </a:lnTo>
                </a:path>
                <a:path w="2585084" h="3035300">
                  <a:moveTo>
                    <a:pt x="2584488" y="25285"/>
                  </a:moveTo>
                  <a:lnTo>
                    <a:pt x="2584488" y="0"/>
                  </a:lnTo>
                  <a:lnTo>
                    <a:pt x="2558643" y="0"/>
                  </a:lnTo>
                </a:path>
                <a:path w="2585084" h="3035300">
                  <a:moveTo>
                    <a:pt x="25844" y="0"/>
                  </a:moveTo>
                  <a:lnTo>
                    <a:pt x="0" y="0"/>
                  </a:lnTo>
                  <a:lnTo>
                    <a:pt x="0" y="25285"/>
                  </a:lnTo>
                </a:path>
              </a:pathLst>
            </a:custGeom>
            <a:ln w="12700">
              <a:solidFill>
                <a:srgbClr val="940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6" name="object 19">
            <a:extLst>
              <a:ext uri="{FF2B5EF4-FFF2-40B4-BE49-F238E27FC236}">
                <a16:creationId xmlns:a16="http://schemas.microsoft.com/office/drawing/2014/main" id="{3278CFEC-8D3F-2ED4-364A-0676EAA88E0A}"/>
              </a:ext>
            </a:extLst>
          </p:cNvPr>
          <p:cNvSpPr txBox="1"/>
          <p:nvPr/>
        </p:nvSpPr>
        <p:spPr>
          <a:xfrm>
            <a:off x="9021290" y="7924982"/>
            <a:ext cx="445833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0">
              <a:lnSpc>
                <a:spcPct val="100000"/>
              </a:lnSpc>
              <a:spcBef>
                <a:spcPts val="100"/>
              </a:spcBef>
            </a:pPr>
            <a:r>
              <a:rPr lang="uk-UA" sz="1000" dirty="0">
                <a:solidFill>
                  <a:srgbClr val="231F20"/>
                </a:solidFill>
                <a:latin typeface="Segoe UI"/>
                <a:cs typeface="Segoe UI"/>
              </a:rPr>
              <a:t>* без урахування окупованої станом на 24.02.2022 території </a:t>
            </a:r>
            <a:endParaRPr sz="1000" dirty="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СУДИ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362963" y="63"/>
            <a:ext cx="757555" cy="8505190"/>
            <a:chOff x="14362963" y="63"/>
            <a:chExt cx="757555" cy="8505190"/>
          </a:xfrm>
        </p:grpSpPr>
        <p:sp>
          <p:nvSpPr>
            <p:cNvPr id="4" name="object 4"/>
            <p:cNvSpPr/>
            <p:nvPr/>
          </p:nvSpPr>
          <p:spPr>
            <a:xfrm>
              <a:off x="14362963" y="63"/>
              <a:ext cx="757555" cy="8505190"/>
            </a:xfrm>
            <a:custGeom>
              <a:avLst/>
              <a:gdLst/>
              <a:ahLst/>
              <a:cxnLst/>
              <a:rect l="l" t="t" r="r" b="b"/>
              <a:pathLst>
                <a:path w="757555" h="8505190">
                  <a:moveTo>
                    <a:pt x="757046" y="0"/>
                  </a:moveTo>
                  <a:lnTo>
                    <a:pt x="0" y="0"/>
                  </a:lnTo>
                  <a:lnTo>
                    <a:pt x="0" y="8504936"/>
                  </a:lnTo>
                  <a:lnTo>
                    <a:pt x="757046" y="8504936"/>
                  </a:lnTo>
                  <a:lnTo>
                    <a:pt x="757046" y="0"/>
                  </a:lnTo>
                  <a:close/>
                </a:path>
              </a:pathLst>
            </a:custGeom>
            <a:solidFill>
              <a:srgbClr val="FED3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28788" y="914501"/>
              <a:ext cx="425450" cy="201930"/>
            </a:xfrm>
            <a:custGeom>
              <a:avLst/>
              <a:gdLst/>
              <a:ahLst/>
              <a:cxnLst/>
              <a:rect l="l" t="t" r="r" b="b"/>
              <a:pathLst>
                <a:path w="425450" h="201930">
                  <a:moveTo>
                    <a:pt x="200507" y="183654"/>
                  </a:moveTo>
                  <a:lnTo>
                    <a:pt x="0" y="183654"/>
                  </a:lnTo>
                  <a:lnTo>
                    <a:pt x="0" y="201498"/>
                  </a:lnTo>
                  <a:lnTo>
                    <a:pt x="200507" y="201498"/>
                  </a:lnTo>
                  <a:lnTo>
                    <a:pt x="200507" y="183654"/>
                  </a:lnTo>
                  <a:close/>
                </a:path>
                <a:path w="425450" h="201930">
                  <a:moveTo>
                    <a:pt x="200507" y="137744"/>
                  </a:moveTo>
                  <a:lnTo>
                    <a:pt x="0" y="137744"/>
                  </a:lnTo>
                  <a:lnTo>
                    <a:pt x="0" y="155587"/>
                  </a:lnTo>
                  <a:lnTo>
                    <a:pt x="200507" y="155587"/>
                  </a:lnTo>
                  <a:lnTo>
                    <a:pt x="200507" y="137744"/>
                  </a:lnTo>
                  <a:close/>
                </a:path>
                <a:path w="425450" h="201930">
                  <a:moveTo>
                    <a:pt x="200507" y="91833"/>
                  </a:moveTo>
                  <a:lnTo>
                    <a:pt x="0" y="91833"/>
                  </a:lnTo>
                  <a:lnTo>
                    <a:pt x="0" y="109677"/>
                  </a:lnTo>
                  <a:lnTo>
                    <a:pt x="200507" y="109677"/>
                  </a:lnTo>
                  <a:lnTo>
                    <a:pt x="200507" y="91833"/>
                  </a:lnTo>
                  <a:close/>
                </a:path>
                <a:path w="425450" h="201930">
                  <a:moveTo>
                    <a:pt x="200507" y="45935"/>
                  </a:moveTo>
                  <a:lnTo>
                    <a:pt x="0" y="45935"/>
                  </a:lnTo>
                  <a:lnTo>
                    <a:pt x="0" y="63766"/>
                  </a:lnTo>
                  <a:lnTo>
                    <a:pt x="200507" y="63766"/>
                  </a:lnTo>
                  <a:lnTo>
                    <a:pt x="200507" y="45935"/>
                  </a:lnTo>
                  <a:close/>
                </a:path>
                <a:path w="425450" h="201930">
                  <a:moveTo>
                    <a:pt x="200507" y="0"/>
                  </a:moveTo>
                  <a:lnTo>
                    <a:pt x="0" y="0"/>
                  </a:lnTo>
                  <a:lnTo>
                    <a:pt x="0" y="17843"/>
                  </a:lnTo>
                  <a:lnTo>
                    <a:pt x="200507" y="17843"/>
                  </a:lnTo>
                  <a:lnTo>
                    <a:pt x="200507" y="0"/>
                  </a:lnTo>
                  <a:close/>
                </a:path>
                <a:path w="425450" h="201930">
                  <a:moveTo>
                    <a:pt x="242608" y="0"/>
                  </a:moveTo>
                  <a:lnTo>
                    <a:pt x="224866" y="0"/>
                  </a:lnTo>
                  <a:lnTo>
                    <a:pt x="224866" y="201498"/>
                  </a:lnTo>
                  <a:lnTo>
                    <a:pt x="242608" y="201498"/>
                  </a:lnTo>
                  <a:lnTo>
                    <a:pt x="242608" y="0"/>
                  </a:lnTo>
                  <a:close/>
                </a:path>
                <a:path w="425450" h="201930">
                  <a:moveTo>
                    <a:pt x="288290" y="0"/>
                  </a:moveTo>
                  <a:lnTo>
                    <a:pt x="270548" y="0"/>
                  </a:lnTo>
                  <a:lnTo>
                    <a:pt x="270548" y="201498"/>
                  </a:lnTo>
                  <a:lnTo>
                    <a:pt x="288290" y="201498"/>
                  </a:lnTo>
                  <a:lnTo>
                    <a:pt x="288290" y="0"/>
                  </a:lnTo>
                  <a:close/>
                </a:path>
                <a:path w="425450" h="201930">
                  <a:moveTo>
                    <a:pt x="333971" y="0"/>
                  </a:moveTo>
                  <a:lnTo>
                    <a:pt x="316230" y="0"/>
                  </a:lnTo>
                  <a:lnTo>
                    <a:pt x="316230" y="201498"/>
                  </a:lnTo>
                  <a:lnTo>
                    <a:pt x="333971" y="201498"/>
                  </a:lnTo>
                  <a:lnTo>
                    <a:pt x="333971" y="0"/>
                  </a:lnTo>
                  <a:close/>
                </a:path>
                <a:path w="425450" h="201930">
                  <a:moveTo>
                    <a:pt x="379679" y="0"/>
                  </a:moveTo>
                  <a:lnTo>
                    <a:pt x="361924" y="0"/>
                  </a:lnTo>
                  <a:lnTo>
                    <a:pt x="361924" y="201498"/>
                  </a:lnTo>
                  <a:lnTo>
                    <a:pt x="379679" y="201498"/>
                  </a:lnTo>
                  <a:lnTo>
                    <a:pt x="379679" y="0"/>
                  </a:lnTo>
                  <a:close/>
                </a:path>
                <a:path w="425450" h="201930">
                  <a:moveTo>
                    <a:pt x="425361" y="0"/>
                  </a:moveTo>
                  <a:lnTo>
                    <a:pt x="407606" y="0"/>
                  </a:lnTo>
                  <a:lnTo>
                    <a:pt x="407606" y="201498"/>
                  </a:lnTo>
                  <a:lnTo>
                    <a:pt x="425361" y="201498"/>
                  </a:lnTo>
                  <a:lnTo>
                    <a:pt x="42536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528800" y="1138364"/>
              <a:ext cx="425450" cy="201930"/>
            </a:xfrm>
            <a:custGeom>
              <a:avLst/>
              <a:gdLst/>
              <a:ahLst/>
              <a:cxnLst/>
              <a:rect l="l" t="t" r="r" b="b"/>
              <a:pathLst>
                <a:path w="425450" h="201930">
                  <a:moveTo>
                    <a:pt x="17754" y="0"/>
                  </a:moveTo>
                  <a:lnTo>
                    <a:pt x="0" y="0"/>
                  </a:lnTo>
                  <a:lnTo>
                    <a:pt x="0" y="201498"/>
                  </a:lnTo>
                  <a:lnTo>
                    <a:pt x="17754" y="201498"/>
                  </a:lnTo>
                  <a:lnTo>
                    <a:pt x="17754" y="0"/>
                  </a:lnTo>
                  <a:close/>
                </a:path>
                <a:path w="425450" h="201930">
                  <a:moveTo>
                    <a:pt x="63436" y="0"/>
                  </a:moveTo>
                  <a:lnTo>
                    <a:pt x="45681" y="0"/>
                  </a:lnTo>
                  <a:lnTo>
                    <a:pt x="45681" y="201498"/>
                  </a:lnTo>
                  <a:lnTo>
                    <a:pt x="63436" y="201498"/>
                  </a:lnTo>
                  <a:lnTo>
                    <a:pt x="63436" y="0"/>
                  </a:lnTo>
                  <a:close/>
                </a:path>
                <a:path w="425450" h="201930">
                  <a:moveTo>
                    <a:pt x="109131" y="0"/>
                  </a:moveTo>
                  <a:lnTo>
                    <a:pt x="91376" y="0"/>
                  </a:lnTo>
                  <a:lnTo>
                    <a:pt x="91376" y="201498"/>
                  </a:lnTo>
                  <a:lnTo>
                    <a:pt x="109131" y="201498"/>
                  </a:lnTo>
                  <a:lnTo>
                    <a:pt x="109131" y="0"/>
                  </a:lnTo>
                  <a:close/>
                </a:path>
                <a:path w="425450" h="201930">
                  <a:moveTo>
                    <a:pt x="154813" y="0"/>
                  </a:moveTo>
                  <a:lnTo>
                    <a:pt x="137058" y="0"/>
                  </a:lnTo>
                  <a:lnTo>
                    <a:pt x="137058" y="201498"/>
                  </a:lnTo>
                  <a:lnTo>
                    <a:pt x="154813" y="201498"/>
                  </a:lnTo>
                  <a:lnTo>
                    <a:pt x="154813" y="0"/>
                  </a:lnTo>
                  <a:close/>
                </a:path>
                <a:path w="425450" h="201930">
                  <a:moveTo>
                    <a:pt x="200494" y="0"/>
                  </a:moveTo>
                  <a:lnTo>
                    <a:pt x="182740" y="0"/>
                  </a:lnTo>
                  <a:lnTo>
                    <a:pt x="182740" y="201498"/>
                  </a:lnTo>
                  <a:lnTo>
                    <a:pt x="200494" y="201498"/>
                  </a:lnTo>
                  <a:lnTo>
                    <a:pt x="200494" y="0"/>
                  </a:lnTo>
                  <a:close/>
                </a:path>
                <a:path w="425450" h="201930">
                  <a:moveTo>
                    <a:pt x="425348" y="183654"/>
                  </a:moveTo>
                  <a:lnTo>
                    <a:pt x="224853" y="183654"/>
                  </a:lnTo>
                  <a:lnTo>
                    <a:pt x="224853" y="201498"/>
                  </a:lnTo>
                  <a:lnTo>
                    <a:pt x="425348" y="201498"/>
                  </a:lnTo>
                  <a:lnTo>
                    <a:pt x="425348" y="183654"/>
                  </a:lnTo>
                  <a:close/>
                </a:path>
                <a:path w="425450" h="201930">
                  <a:moveTo>
                    <a:pt x="425348" y="137731"/>
                  </a:moveTo>
                  <a:lnTo>
                    <a:pt x="224853" y="137731"/>
                  </a:lnTo>
                  <a:lnTo>
                    <a:pt x="224853" y="155575"/>
                  </a:lnTo>
                  <a:lnTo>
                    <a:pt x="425348" y="155575"/>
                  </a:lnTo>
                  <a:lnTo>
                    <a:pt x="425348" y="137731"/>
                  </a:lnTo>
                  <a:close/>
                </a:path>
                <a:path w="425450" h="201930">
                  <a:moveTo>
                    <a:pt x="425348" y="91821"/>
                  </a:moveTo>
                  <a:lnTo>
                    <a:pt x="224853" y="91821"/>
                  </a:lnTo>
                  <a:lnTo>
                    <a:pt x="224853" y="109664"/>
                  </a:lnTo>
                  <a:lnTo>
                    <a:pt x="425348" y="109664"/>
                  </a:lnTo>
                  <a:lnTo>
                    <a:pt x="425348" y="91821"/>
                  </a:lnTo>
                  <a:close/>
                </a:path>
                <a:path w="425450" h="201930">
                  <a:moveTo>
                    <a:pt x="425348" y="45910"/>
                  </a:moveTo>
                  <a:lnTo>
                    <a:pt x="224853" y="45910"/>
                  </a:lnTo>
                  <a:lnTo>
                    <a:pt x="224853" y="63754"/>
                  </a:lnTo>
                  <a:lnTo>
                    <a:pt x="425348" y="63754"/>
                  </a:lnTo>
                  <a:lnTo>
                    <a:pt x="425348" y="45910"/>
                  </a:lnTo>
                  <a:close/>
                </a:path>
                <a:path w="425450" h="201930">
                  <a:moveTo>
                    <a:pt x="425348" y="0"/>
                  </a:moveTo>
                  <a:lnTo>
                    <a:pt x="224853" y="0"/>
                  </a:lnTo>
                  <a:lnTo>
                    <a:pt x="224853" y="17843"/>
                  </a:lnTo>
                  <a:lnTo>
                    <a:pt x="425348" y="17843"/>
                  </a:lnTo>
                  <a:lnTo>
                    <a:pt x="425348" y="0"/>
                  </a:lnTo>
                  <a:close/>
                </a:path>
              </a:pathLst>
            </a:custGeom>
            <a:solidFill>
              <a:srgbClr val="9D9F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9000" y="2139877"/>
            <a:ext cx="137794" cy="17780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1073251" y="2063678"/>
            <a:ext cx="2409825" cy="11633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72465">
              <a:lnSpc>
                <a:spcPct val="109800"/>
              </a:lnSpc>
              <a:spcBef>
                <a:spcPts val="100"/>
              </a:spcBef>
            </a:pP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один</a:t>
            </a:r>
            <a:r>
              <a:rPr sz="17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район;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декілька</a:t>
            </a:r>
            <a:r>
              <a:rPr sz="1700" spc="-7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районів;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район</a:t>
            </a:r>
            <a:r>
              <a:rPr sz="17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у</a:t>
            </a:r>
            <a:r>
              <a:rPr sz="17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місті;</a:t>
            </a:r>
            <a:endParaRPr sz="17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декілька</a:t>
            </a:r>
            <a:r>
              <a:rPr sz="17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районів</a:t>
            </a:r>
            <a:r>
              <a:rPr sz="17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у</a:t>
            </a:r>
            <a:r>
              <a:rPr sz="17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місті;</a:t>
            </a:r>
            <a:endParaRPr sz="1700">
              <a:latin typeface="Segoe UI"/>
              <a:cs typeface="Segoe UI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9000" y="2424358"/>
            <a:ext cx="137794" cy="17780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9000" y="2708838"/>
            <a:ext cx="137794" cy="17780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9000" y="2993317"/>
            <a:ext cx="137794" cy="17780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8100" y="2139877"/>
            <a:ext cx="137795" cy="177800"/>
          </a:xfrm>
          <a:prstGeom prst="rect">
            <a:avLst/>
          </a:prstGeom>
        </p:spPr>
      </p:pic>
      <p:sp>
        <p:nvSpPr>
          <p:cNvPr id="13" name="object 13"/>
          <p:cNvSpPr txBox="1"/>
          <p:nvPr/>
        </p:nvSpPr>
        <p:spPr>
          <a:xfrm>
            <a:off x="4032351" y="2063678"/>
            <a:ext cx="2256790" cy="853440"/>
          </a:xfrm>
          <a:prstGeom prst="rect">
            <a:avLst/>
          </a:prstGeom>
        </p:spPr>
        <p:txBody>
          <a:bodyPr vert="horz" wrap="square" lIns="0" tIns="381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місто;</a:t>
            </a:r>
            <a:endParaRPr sz="1700">
              <a:latin typeface="Segoe UI"/>
              <a:cs typeface="Segoe UI"/>
            </a:endParaRPr>
          </a:p>
          <a:p>
            <a:pPr marL="18415" marR="5080" indent="-6350">
              <a:lnSpc>
                <a:spcPct val="100000"/>
              </a:lnSpc>
              <a:spcBef>
                <a:spcPts val="200"/>
              </a:spcBef>
            </a:pP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район</a:t>
            </a:r>
            <a:r>
              <a:rPr sz="17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(райони)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і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 місто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(міста)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одночасно</a:t>
            </a:r>
            <a:endParaRPr sz="1700">
              <a:latin typeface="Segoe UI"/>
              <a:cs typeface="Segoe UI"/>
            </a:endParaRPr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848100" y="2424358"/>
            <a:ext cx="137795" cy="177800"/>
          </a:xfrm>
          <a:prstGeom prst="rect">
            <a:avLst/>
          </a:prstGeom>
        </p:spPr>
      </p:pic>
      <p:sp>
        <p:nvSpPr>
          <p:cNvPr id="15" name="object 15"/>
          <p:cNvSpPr/>
          <p:nvPr/>
        </p:nvSpPr>
        <p:spPr>
          <a:xfrm>
            <a:off x="889000" y="1390294"/>
            <a:ext cx="5765800" cy="546100"/>
          </a:xfrm>
          <a:custGeom>
            <a:avLst/>
            <a:gdLst/>
            <a:ahLst/>
            <a:cxnLst/>
            <a:rect l="l" t="t" r="r" b="b"/>
            <a:pathLst>
              <a:path w="5765800" h="546100">
                <a:moveTo>
                  <a:pt x="5765800" y="0"/>
                </a:moveTo>
                <a:lnTo>
                  <a:pt x="0" y="0"/>
                </a:lnTo>
                <a:lnTo>
                  <a:pt x="0" y="546100"/>
                </a:lnTo>
                <a:lnTo>
                  <a:pt x="5765800" y="546100"/>
                </a:lnTo>
                <a:lnTo>
                  <a:pt x="5765800" y="0"/>
                </a:lnTo>
                <a:close/>
              </a:path>
            </a:pathLst>
          </a:custGeom>
          <a:solidFill>
            <a:srgbClr val="FED3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1870471" y="1399498"/>
            <a:ext cx="446849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10" dirty="0">
                <a:solidFill>
                  <a:srgbClr val="231F20"/>
                </a:solidFill>
                <a:latin typeface="Segoe UI"/>
                <a:cs typeface="Segoe UI"/>
              </a:rPr>
              <a:t>ТЕРИТОРІАЛЬНА</a:t>
            </a:r>
            <a:r>
              <a:rPr sz="1600" b="1" spc="2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spc="45" dirty="0">
                <a:solidFill>
                  <a:srgbClr val="231F20"/>
                </a:solidFill>
                <a:latin typeface="Segoe UI"/>
                <a:cs typeface="Segoe UI"/>
              </a:rPr>
              <a:t>ОСНОВА</a:t>
            </a:r>
            <a:r>
              <a:rPr sz="1600" b="1" spc="2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spc="10" dirty="0">
                <a:solidFill>
                  <a:srgbClr val="231F20"/>
                </a:solidFill>
                <a:latin typeface="Segoe UI"/>
                <a:cs typeface="Segoe UI"/>
              </a:rPr>
              <a:t>ДЛЯ</a:t>
            </a:r>
            <a:r>
              <a:rPr sz="1600" b="1" spc="2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Segoe UI"/>
                <a:cs typeface="Segoe UI"/>
              </a:rPr>
              <a:t>МІСЦЕВИХ </a:t>
            </a:r>
            <a:r>
              <a:rPr sz="1600" b="1" dirty="0">
                <a:solidFill>
                  <a:srgbClr val="231F20"/>
                </a:solidFill>
                <a:latin typeface="Segoe UI"/>
                <a:cs typeface="Segoe UI"/>
              </a:rPr>
              <a:t>ЗАГАЛЬНИХ</a:t>
            </a:r>
            <a:r>
              <a:rPr sz="1600" b="1" spc="3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dirty="0">
                <a:solidFill>
                  <a:srgbClr val="231F20"/>
                </a:solidFill>
                <a:latin typeface="Segoe UI"/>
                <a:cs typeface="Segoe UI"/>
              </a:rPr>
              <a:t>СУДІВ</a:t>
            </a:r>
            <a:r>
              <a:rPr sz="1600" b="1" spc="28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2400" b="1" baseline="3472" dirty="0">
                <a:solidFill>
                  <a:srgbClr val="231F20"/>
                </a:solidFill>
                <a:latin typeface="Segoe UI"/>
                <a:cs typeface="Segoe UI"/>
              </a:rPr>
              <a:t>(</a:t>
            </a:r>
            <a:r>
              <a:rPr sz="1600" b="1" dirty="0">
                <a:solidFill>
                  <a:srgbClr val="231F20"/>
                </a:solidFill>
                <a:latin typeface="Segoe UI"/>
                <a:cs typeface="Segoe UI"/>
              </a:rPr>
              <a:t>ОКРУЖНИХ</a:t>
            </a:r>
            <a:r>
              <a:rPr sz="1600" b="1" spc="3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Segoe UI"/>
                <a:cs typeface="Segoe UI"/>
              </a:rPr>
              <a:t>СУДІВ</a:t>
            </a:r>
            <a:r>
              <a:rPr sz="2400" b="1" spc="-15" baseline="3472" dirty="0">
                <a:solidFill>
                  <a:srgbClr val="231F20"/>
                </a:solidFill>
                <a:latin typeface="Segoe UI"/>
                <a:cs typeface="Segoe UI"/>
              </a:rPr>
              <a:t>)</a:t>
            </a:r>
            <a:r>
              <a:rPr sz="1600" b="1" spc="-10" dirty="0">
                <a:solidFill>
                  <a:srgbClr val="231F20"/>
                </a:solidFill>
                <a:latin typeface="Segoe UI"/>
                <a:cs typeface="Segoe UI"/>
              </a:rPr>
              <a:t>: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1089190" y="1240510"/>
            <a:ext cx="590550" cy="663575"/>
          </a:xfrm>
          <a:custGeom>
            <a:avLst/>
            <a:gdLst/>
            <a:ahLst/>
            <a:cxnLst/>
            <a:rect l="l" t="t" r="r" b="b"/>
            <a:pathLst>
              <a:path w="590550" h="663575">
                <a:moveTo>
                  <a:pt x="185851" y="482028"/>
                </a:moveTo>
                <a:lnTo>
                  <a:pt x="185699" y="475373"/>
                </a:lnTo>
                <a:lnTo>
                  <a:pt x="173202" y="472300"/>
                </a:lnTo>
                <a:lnTo>
                  <a:pt x="170434" y="466890"/>
                </a:lnTo>
                <a:lnTo>
                  <a:pt x="170853" y="461365"/>
                </a:lnTo>
                <a:lnTo>
                  <a:pt x="174739" y="458520"/>
                </a:lnTo>
                <a:lnTo>
                  <a:pt x="175971" y="457847"/>
                </a:lnTo>
                <a:lnTo>
                  <a:pt x="179273" y="456057"/>
                </a:lnTo>
                <a:lnTo>
                  <a:pt x="182168" y="457441"/>
                </a:lnTo>
                <a:lnTo>
                  <a:pt x="185216" y="457898"/>
                </a:lnTo>
                <a:lnTo>
                  <a:pt x="185369" y="456057"/>
                </a:lnTo>
                <a:lnTo>
                  <a:pt x="185559" y="454888"/>
                </a:lnTo>
                <a:lnTo>
                  <a:pt x="185585" y="431774"/>
                </a:lnTo>
                <a:lnTo>
                  <a:pt x="185559" y="357936"/>
                </a:lnTo>
                <a:lnTo>
                  <a:pt x="185458" y="322605"/>
                </a:lnTo>
                <a:lnTo>
                  <a:pt x="183997" y="318985"/>
                </a:lnTo>
                <a:lnTo>
                  <a:pt x="141300" y="227634"/>
                </a:lnTo>
                <a:lnTo>
                  <a:pt x="141300" y="445935"/>
                </a:lnTo>
                <a:lnTo>
                  <a:pt x="138061" y="456806"/>
                </a:lnTo>
                <a:lnTo>
                  <a:pt x="133985" y="457847"/>
                </a:lnTo>
                <a:lnTo>
                  <a:pt x="106591" y="452983"/>
                </a:lnTo>
                <a:lnTo>
                  <a:pt x="79400" y="448437"/>
                </a:lnTo>
                <a:lnTo>
                  <a:pt x="76631" y="445604"/>
                </a:lnTo>
                <a:lnTo>
                  <a:pt x="76911" y="439077"/>
                </a:lnTo>
                <a:lnTo>
                  <a:pt x="77089" y="435114"/>
                </a:lnTo>
                <a:lnTo>
                  <a:pt x="80391" y="432739"/>
                </a:lnTo>
                <a:lnTo>
                  <a:pt x="87604" y="432549"/>
                </a:lnTo>
                <a:lnTo>
                  <a:pt x="89789" y="432816"/>
                </a:lnTo>
                <a:lnTo>
                  <a:pt x="91960" y="432943"/>
                </a:lnTo>
                <a:lnTo>
                  <a:pt x="92036" y="432549"/>
                </a:lnTo>
                <a:lnTo>
                  <a:pt x="92202" y="431774"/>
                </a:lnTo>
                <a:lnTo>
                  <a:pt x="122961" y="438238"/>
                </a:lnTo>
                <a:lnTo>
                  <a:pt x="138861" y="441782"/>
                </a:lnTo>
                <a:lnTo>
                  <a:pt x="141300" y="445935"/>
                </a:lnTo>
                <a:lnTo>
                  <a:pt x="141300" y="227634"/>
                </a:lnTo>
                <a:lnTo>
                  <a:pt x="131559" y="206794"/>
                </a:lnTo>
                <a:lnTo>
                  <a:pt x="130746" y="205930"/>
                </a:lnTo>
                <a:lnTo>
                  <a:pt x="130035" y="204927"/>
                </a:lnTo>
                <a:lnTo>
                  <a:pt x="126555" y="206235"/>
                </a:lnTo>
                <a:lnTo>
                  <a:pt x="1981" y="255054"/>
                </a:lnTo>
                <a:lnTo>
                  <a:pt x="0" y="257479"/>
                </a:lnTo>
                <a:lnTo>
                  <a:pt x="152" y="318985"/>
                </a:lnTo>
                <a:lnTo>
                  <a:pt x="279" y="456806"/>
                </a:lnTo>
                <a:lnTo>
                  <a:pt x="444" y="458520"/>
                </a:lnTo>
                <a:lnTo>
                  <a:pt x="558" y="460540"/>
                </a:lnTo>
                <a:lnTo>
                  <a:pt x="8534" y="455930"/>
                </a:lnTo>
                <a:lnTo>
                  <a:pt x="24523" y="446773"/>
                </a:lnTo>
                <a:lnTo>
                  <a:pt x="32448" y="442442"/>
                </a:lnTo>
                <a:lnTo>
                  <a:pt x="38760" y="439077"/>
                </a:lnTo>
                <a:lnTo>
                  <a:pt x="43967" y="440588"/>
                </a:lnTo>
                <a:lnTo>
                  <a:pt x="48298" y="450392"/>
                </a:lnTo>
                <a:lnTo>
                  <a:pt x="45631" y="454317"/>
                </a:lnTo>
                <a:lnTo>
                  <a:pt x="39598" y="458050"/>
                </a:lnTo>
                <a:lnTo>
                  <a:pt x="31026" y="463486"/>
                </a:lnTo>
                <a:lnTo>
                  <a:pt x="22567" y="469074"/>
                </a:lnTo>
                <a:lnTo>
                  <a:pt x="1435" y="483362"/>
                </a:lnTo>
                <a:lnTo>
                  <a:pt x="25" y="487426"/>
                </a:lnTo>
                <a:lnTo>
                  <a:pt x="101" y="513880"/>
                </a:lnTo>
                <a:lnTo>
                  <a:pt x="190" y="657910"/>
                </a:lnTo>
                <a:lnTo>
                  <a:pt x="419" y="660450"/>
                </a:lnTo>
                <a:lnTo>
                  <a:pt x="546" y="663232"/>
                </a:lnTo>
                <a:lnTo>
                  <a:pt x="1993" y="662978"/>
                </a:lnTo>
                <a:lnTo>
                  <a:pt x="2717" y="662978"/>
                </a:lnTo>
                <a:lnTo>
                  <a:pt x="185178" y="591439"/>
                </a:lnTo>
                <a:lnTo>
                  <a:pt x="185674" y="588619"/>
                </a:lnTo>
                <a:lnTo>
                  <a:pt x="185572" y="560895"/>
                </a:lnTo>
                <a:lnTo>
                  <a:pt x="185559" y="513880"/>
                </a:lnTo>
                <a:lnTo>
                  <a:pt x="185750" y="490372"/>
                </a:lnTo>
                <a:lnTo>
                  <a:pt x="185851" y="482028"/>
                </a:lnTo>
                <a:close/>
              </a:path>
              <a:path w="590550" h="663575">
                <a:moveTo>
                  <a:pt x="387184" y="535178"/>
                </a:moveTo>
                <a:lnTo>
                  <a:pt x="380009" y="534352"/>
                </a:lnTo>
                <a:lnTo>
                  <a:pt x="373278" y="533501"/>
                </a:lnTo>
                <a:lnTo>
                  <a:pt x="360743" y="532257"/>
                </a:lnTo>
                <a:lnTo>
                  <a:pt x="356336" y="529920"/>
                </a:lnTo>
                <a:lnTo>
                  <a:pt x="356793" y="524916"/>
                </a:lnTo>
                <a:lnTo>
                  <a:pt x="357555" y="516470"/>
                </a:lnTo>
                <a:lnTo>
                  <a:pt x="362750" y="515429"/>
                </a:lnTo>
                <a:lnTo>
                  <a:pt x="374840" y="516661"/>
                </a:lnTo>
                <a:lnTo>
                  <a:pt x="380987" y="517105"/>
                </a:lnTo>
                <a:lnTo>
                  <a:pt x="387096" y="517626"/>
                </a:lnTo>
                <a:lnTo>
                  <a:pt x="387096" y="515429"/>
                </a:lnTo>
                <a:lnTo>
                  <a:pt x="387096" y="497179"/>
                </a:lnTo>
                <a:lnTo>
                  <a:pt x="387096" y="369684"/>
                </a:lnTo>
                <a:lnTo>
                  <a:pt x="385025" y="373354"/>
                </a:lnTo>
                <a:lnTo>
                  <a:pt x="383832" y="375361"/>
                </a:lnTo>
                <a:lnTo>
                  <a:pt x="343598" y="451129"/>
                </a:lnTo>
                <a:lnTo>
                  <a:pt x="330682" y="475754"/>
                </a:lnTo>
                <a:lnTo>
                  <a:pt x="327063" y="481393"/>
                </a:lnTo>
                <a:lnTo>
                  <a:pt x="327063" y="513181"/>
                </a:lnTo>
                <a:lnTo>
                  <a:pt x="326961" y="520712"/>
                </a:lnTo>
                <a:lnTo>
                  <a:pt x="322795" y="524916"/>
                </a:lnTo>
                <a:lnTo>
                  <a:pt x="304901" y="520090"/>
                </a:lnTo>
                <a:lnTo>
                  <a:pt x="292569" y="516521"/>
                </a:lnTo>
                <a:lnTo>
                  <a:pt x="280289" y="512800"/>
                </a:lnTo>
                <a:lnTo>
                  <a:pt x="263537" y="507504"/>
                </a:lnTo>
                <a:lnTo>
                  <a:pt x="262280" y="502932"/>
                </a:lnTo>
                <a:lnTo>
                  <a:pt x="265811" y="494157"/>
                </a:lnTo>
                <a:lnTo>
                  <a:pt x="308889" y="503707"/>
                </a:lnTo>
                <a:lnTo>
                  <a:pt x="325564" y="511835"/>
                </a:lnTo>
                <a:lnTo>
                  <a:pt x="327063" y="513181"/>
                </a:lnTo>
                <a:lnTo>
                  <a:pt x="327063" y="481393"/>
                </a:lnTo>
                <a:lnTo>
                  <a:pt x="324954" y="484670"/>
                </a:lnTo>
                <a:lnTo>
                  <a:pt x="317881" y="491439"/>
                </a:lnTo>
                <a:lnTo>
                  <a:pt x="309245" y="495731"/>
                </a:lnTo>
                <a:lnTo>
                  <a:pt x="298805" y="497179"/>
                </a:lnTo>
                <a:lnTo>
                  <a:pt x="288607" y="495655"/>
                </a:lnTo>
                <a:lnTo>
                  <a:pt x="281305" y="491985"/>
                </a:lnTo>
                <a:lnTo>
                  <a:pt x="280136" y="491401"/>
                </a:lnTo>
                <a:lnTo>
                  <a:pt x="273189" y="484759"/>
                </a:lnTo>
                <a:lnTo>
                  <a:pt x="267525" y="476021"/>
                </a:lnTo>
                <a:lnTo>
                  <a:pt x="252463" y="447586"/>
                </a:lnTo>
                <a:lnTo>
                  <a:pt x="205917" y="360718"/>
                </a:lnTo>
                <a:lnTo>
                  <a:pt x="204812" y="359016"/>
                </a:lnTo>
                <a:lnTo>
                  <a:pt x="203784" y="357289"/>
                </a:lnTo>
                <a:lnTo>
                  <a:pt x="202476" y="357619"/>
                </a:lnTo>
                <a:lnTo>
                  <a:pt x="202514" y="449580"/>
                </a:lnTo>
                <a:lnTo>
                  <a:pt x="200113" y="459092"/>
                </a:lnTo>
                <a:lnTo>
                  <a:pt x="207302" y="469963"/>
                </a:lnTo>
                <a:lnTo>
                  <a:pt x="217055" y="471284"/>
                </a:lnTo>
                <a:lnTo>
                  <a:pt x="224980" y="474776"/>
                </a:lnTo>
                <a:lnTo>
                  <a:pt x="232333" y="477761"/>
                </a:lnTo>
                <a:lnTo>
                  <a:pt x="235216" y="481761"/>
                </a:lnTo>
                <a:lnTo>
                  <a:pt x="230378" y="492823"/>
                </a:lnTo>
                <a:lnTo>
                  <a:pt x="225844" y="493763"/>
                </a:lnTo>
                <a:lnTo>
                  <a:pt x="214807" y="489089"/>
                </a:lnTo>
                <a:lnTo>
                  <a:pt x="209003" y="486981"/>
                </a:lnTo>
                <a:lnTo>
                  <a:pt x="202476" y="484428"/>
                </a:lnTo>
                <a:lnTo>
                  <a:pt x="202539" y="561568"/>
                </a:lnTo>
                <a:lnTo>
                  <a:pt x="202730" y="589013"/>
                </a:lnTo>
                <a:lnTo>
                  <a:pt x="205740" y="592124"/>
                </a:lnTo>
                <a:lnTo>
                  <a:pt x="387184" y="663473"/>
                </a:lnTo>
                <a:lnTo>
                  <a:pt x="387184" y="535178"/>
                </a:lnTo>
                <a:close/>
              </a:path>
              <a:path w="590550" h="663575">
                <a:moveTo>
                  <a:pt x="460971" y="155067"/>
                </a:moveTo>
                <a:lnTo>
                  <a:pt x="460146" y="141274"/>
                </a:lnTo>
                <a:lnTo>
                  <a:pt x="447014" y="95491"/>
                </a:lnTo>
                <a:lnTo>
                  <a:pt x="437972" y="81318"/>
                </a:lnTo>
                <a:lnTo>
                  <a:pt x="422173" y="56553"/>
                </a:lnTo>
                <a:lnTo>
                  <a:pt x="387769" y="26390"/>
                </a:lnTo>
                <a:lnTo>
                  <a:pt x="380085" y="22821"/>
                </a:lnTo>
                <a:lnTo>
                  <a:pt x="380085" y="162153"/>
                </a:lnTo>
                <a:lnTo>
                  <a:pt x="373545" y="193586"/>
                </a:lnTo>
                <a:lnTo>
                  <a:pt x="355968" y="219303"/>
                </a:lnTo>
                <a:lnTo>
                  <a:pt x="330098" y="236601"/>
                </a:lnTo>
                <a:lnTo>
                  <a:pt x="298653" y="242785"/>
                </a:lnTo>
                <a:lnTo>
                  <a:pt x="266827" y="236181"/>
                </a:lnTo>
                <a:lnTo>
                  <a:pt x="241211" y="218541"/>
                </a:lnTo>
                <a:lnTo>
                  <a:pt x="224218" y="192316"/>
                </a:lnTo>
                <a:lnTo>
                  <a:pt x="218236" y="159981"/>
                </a:lnTo>
                <a:lnTo>
                  <a:pt x="224942" y="129286"/>
                </a:lnTo>
                <a:lnTo>
                  <a:pt x="242582" y="104178"/>
                </a:lnTo>
                <a:lnTo>
                  <a:pt x="268427" y="87299"/>
                </a:lnTo>
                <a:lnTo>
                  <a:pt x="299732" y="81318"/>
                </a:lnTo>
                <a:lnTo>
                  <a:pt x="331089" y="87934"/>
                </a:lnTo>
                <a:lnTo>
                  <a:pt x="356666" y="105359"/>
                </a:lnTo>
                <a:lnTo>
                  <a:pt x="373862" y="130962"/>
                </a:lnTo>
                <a:lnTo>
                  <a:pt x="380085" y="162153"/>
                </a:lnTo>
                <a:lnTo>
                  <a:pt x="380085" y="22821"/>
                </a:lnTo>
                <a:lnTo>
                  <a:pt x="345935" y="6896"/>
                </a:lnTo>
                <a:lnTo>
                  <a:pt x="298831" y="0"/>
                </a:lnTo>
                <a:lnTo>
                  <a:pt x="249250" y="7759"/>
                </a:lnTo>
                <a:lnTo>
                  <a:pt x="205371" y="29629"/>
                </a:lnTo>
                <a:lnTo>
                  <a:pt x="170065" y="63652"/>
                </a:lnTo>
                <a:lnTo>
                  <a:pt x="146227" y="107861"/>
                </a:lnTo>
                <a:lnTo>
                  <a:pt x="136245" y="155206"/>
                </a:lnTo>
                <a:lnTo>
                  <a:pt x="138633" y="171208"/>
                </a:lnTo>
                <a:lnTo>
                  <a:pt x="157607" y="224510"/>
                </a:lnTo>
                <a:lnTo>
                  <a:pt x="188963" y="287413"/>
                </a:lnTo>
                <a:lnTo>
                  <a:pt x="212559" y="333159"/>
                </a:lnTo>
                <a:lnTo>
                  <a:pt x="287185" y="476491"/>
                </a:lnTo>
                <a:lnTo>
                  <a:pt x="292036" y="480085"/>
                </a:lnTo>
                <a:lnTo>
                  <a:pt x="307022" y="479780"/>
                </a:lnTo>
                <a:lnTo>
                  <a:pt x="311340" y="475564"/>
                </a:lnTo>
                <a:lnTo>
                  <a:pt x="314629" y="469315"/>
                </a:lnTo>
                <a:lnTo>
                  <a:pt x="356539" y="390296"/>
                </a:lnTo>
                <a:lnTo>
                  <a:pt x="392137" y="322148"/>
                </a:lnTo>
                <a:lnTo>
                  <a:pt x="413435" y="280187"/>
                </a:lnTo>
                <a:lnTo>
                  <a:pt x="431292" y="242785"/>
                </a:lnTo>
                <a:lnTo>
                  <a:pt x="452374" y="194475"/>
                </a:lnTo>
                <a:lnTo>
                  <a:pt x="459816" y="168452"/>
                </a:lnTo>
                <a:lnTo>
                  <a:pt x="460971" y="155067"/>
                </a:lnTo>
                <a:close/>
              </a:path>
              <a:path w="590550" h="663575">
                <a:moveTo>
                  <a:pt x="590207" y="475030"/>
                </a:moveTo>
                <a:lnTo>
                  <a:pt x="590092" y="413702"/>
                </a:lnTo>
                <a:lnTo>
                  <a:pt x="590042" y="183781"/>
                </a:lnTo>
                <a:lnTo>
                  <a:pt x="588213" y="184073"/>
                </a:lnTo>
                <a:lnTo>
                  <a:pt x="587476" y="184073"/>
                </a:lnTo>
                <a:lnTo>
                  <a:pt x="514680" y="212775"/>
                </a:lnTo>
                <a:lnTo>
                  <a:pt x="514680" y="519112"/>
                </a:lnTo>
                <a:lnTo>
                  <a:pt x="512419" y="522922"/>
                </a:lnTo>
                <a:lnTo>
                  <a:pt x="495541" y="526580"/>
                </a:lnTo>
                <a:lnTo>
                  <a:pt x="457415" y="534200"/>
                </a:lnTo>
                <a:lnTo>
                  <a:pt x="455028" y="531266"/>
                </a:lnTo>
                <a:lnTo>
                  <a:pt x="450811" y="528345"/>
                </a:lnTo>
                <a:lnTo>
                  <a:pt x="450481" y="522338"/>
                </a:lnTo>
                <a:lnTo>
                  <a:pt x="453809" y="517804"/>
                </a:lnTo>
                <a:lnTo>
                  <a:pt x="454228" y="517232"/>
                </a:lnTo>
                <a:lnTo>
                  <a:pt x="457060" y="516559"/>
                </a:lnTo>
                <a:lnTo>
                  <a:pt x="468579" y="514032"/>
                </a:lnTo>
                <a:lnTo>
                  <a:pt x="480148" y="511759"/>
                </a:lnTo>
                <a:lnTo>
                  <a:pt x="508304" y="506755"/>
                </a:lnTo>
                <a:lnTo>
                  <a:pt x="512038" y="508901"/>
                </a:lnTo>
                <a:lnTo>
                  <a:pt x="514642" y="518502"/>
                </a:lnTo>
                <a:lnTo>
                  <a:pt x="514680" y="519112"/>
                </a:lnTo>
                <a:lnTo>
                  <a:pt x="514680" y="212775"/>
                </a:lnTo>
                <a:lnTo>
                  <a:pt x="454520" y="236474"/>
                </a:lnTo>
                <a:lnTo>
                  <a:pt x="429133" y="285826"/>
                </a:lnTo>
                <a:lnTo>
                  <a:pt x="406057" y="333273"/>
                </a:lnTo>
                <a:lnTo>
                  <a:pt x="404977" y="518502"/>
                </a:lnTo>
                <a:lnTo>
                  <a:pt x="411988" y="519112"/>
                </a:lnTo>
                <a:lnTo>
                  <a:pt x="419608" y="517804"/>
                </a:lnTo>
                <a:lnTo>
                  <a:pt x="420890" y="536930"/>
                </a:lnTo>
                <a:lnTo>
                  <a:pt x="411632" y="535152"/>
                </a:lnTo>
                <a:lnTo>
                  <a:pt x="405523" y="536155"/>
                </a:lnTo>
                <a:lnTo>
                  <a:pt x="405523" y="663270"/>
                </a:lnTo>
                <a:lnTo>
                  <a:pt x="406793" y="662965"/>
                </a:lnTo>
                <a:lnTo>
                  <a:pt x="407504" y="662876"/>
                </a:lnTo>
                <a:lnTo>
                  <a:pt x="589089" y="591629"/>
                </a:lnTo>
                <a:lnTo>
                  <a:pt x="590156" y="589534"/>
                </a:lnTo>
                <a:lnTo>
                  <a:pt x="590042" y="564070"/>
                </a:lnTo>
                <a:lnTo>
                  <a:pt x="590016" y="536930"/>
                </a:lnTo>
                <a:lnTo>
                  <a:pt x="590016" y="534200"/>
                </a:lnTo>
                <a:lnTo>
                  <a:pt x="590016" y="511302"/>
                </a:lnTo>
                <a:lnTo>
                  <a:pt x="590016" y="498500"/>
                </a:lnTo>
                <a:lnTo>
                  <a:pt x="589788" y="497433"/>
                </a:lnTo>
                <a:lnTo>
                  <a:pt x="589622" y="495985"/>
                </a:lnTo>
                <a:lnTo>
                  <a:pt x="551218" y="511302"/>
                </a:lnTo>
                <a:lnTo>
                  <a:pt x="546036" y="509930"/>
                </a:lnTo>
                <a:lnTo>
                  <a:pt x="544804" y="506755"/>
                </a:lnTo>
                <a:lnTo>
                  <a:pt x="541959" y="499414"/>
                </a:lnTo>
                <a:lnTo>
                  <a:pt x="544931" y="495465"/>
                </a:lnTo>
                <a:lnTo>
                  <a:pt x="560463" y="489140"/>
                </a:lnTo>
                <a:lnTo>
                  <a:pt x="575551" y="482841"/>
                </a:lnTo>
                <a:lnTo>
                  <a:pt x="583171" y="479907"/>
                </a:lnTo>
                <a:lnTo>
                  <a:pt x="588606" y="477926"/>
                </a:lnTo>
                <a:lnTo>
                  <a:pt x="590207" y="47503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/>
          <p:nvPr/>
        </p:nvSpPr>
        <p:spPr>
          <a:xfrm>
            <a:off x="8184499" y="4342701"/>
            <a:ext cx="5053965" cy="3214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0" marR="273685">
              <a:lnSpc>
                <a:spcPct val="100000"/>
              </a:lnSpc>
              <a:spcBef>
                <a:spcPts val="100"/>
              </a:spcBef>
            </a:pPr>
            <a:r>
              <a:rPr sz="1700" spc="-20" dirty="0">
                <a:solidFill>
                  <a:srgbClr val="231F20"/>
                </a:solidFill>
                <a:latin typeface="Segoe UI"/>
                <a:cs typeface="Segoe UI"/>
              </a:rPr>
              <a:t>Реорганізовані</a:t>
            </a:r>
            <a:r>
              <a:rPr sz="17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суди</a:t>
            </a:r>
            <a:r>
              <a:rPr sz="17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не</a:t>
            </a:r>
            <a:r>
              <a:rPr sz="17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25" dirty="0">
                <a:solidFill>
                  <a:srgbClr val="231F20"/>
                </a:solidFill>
                <a:latin typeface="Segoe UI"/>
                <a:cs typeface="Segoe UI"/>
              </a:rPr>
              <a:t>розпочали</a:t>
            </a:r>
            <a:r>
              <a:rPr sz="17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роботу, </a:t>
            </a:r>
            <a:r>
              <a:rPr sz="1700" spc="-25" dirty="0">
                <a:solidFill>
                  <a:srgbClr val="231F20"/>
                </a:solidFill>
                <a:latin typeface="Segoe UI"/>
                <a:cs typeface="Segoe UI"/>
              </a:rPr>
              <a:t>оскільки</a:t>
            </a:r>
            <a:r>
              <a:rPr sz="1700" spc="-9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жоден</a:t>
            </a:r>
            <a:r>
              <a:rPr sz="1700" spc="-8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суддя</a:t>
            </a:r>
            <a:r>
              <a:rPr sz="1700" spc="-8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не</a:t>
            </a:r>
            <a:r>
              <a:rPr sz="1700" spc="-8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був</a:t>
            </a:r>
            <a:r>
              <a:rPr sz="1700" spc="-8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переведений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до</a:t>
            </a:r>
            <a:r>
              <a:rPr sz="17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20" dirty="0">
                <a:solidFill>
                  <a:srgbClr val="231F20"/>
                </a:solidFill>
                <a:latin typeface="Segoe UI"/>
                <a:cs typeface="Segoe UI"/>
              </a:rPr>
              <a:t>новоутворених</a:t>
            </a:r>
            <a:r>
              <a:rPr sz="17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окружних</a:t>
            </a:r>
            <a:r>
              <a:rPr sz="17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судів</a:t>
            </a:r>
            <a:r>
              <a:rPr sz="17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у</a:t>
            </a:r>
            <a:r>
              <a:rPr sz="17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вста- новленому</a:t>
            </a:r>
            <a:r>
              <a:rPr sz="1700" spc="-8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25" dirty="0">
                <a:solidFill>
                  <a:srgbClr val="231F20"/>
                </a:solidFill>
                <a:latin typeface="Segoe UI"/>
                <a:cs typeface="Segoe UI"/>
              </a:rPr>
              <a:t>законом</a:t>
            </a:r>
            <a:r>
              <a:rPr sz="1700" spc="-7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порядку</a:t>
            </a:r>
            <a:endParaRPr sz="1700" dirty="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1945"/>
              </a:spcBef>
            </a:pPr>
            <a:endParaRPr sz="1700" dirty="0">
              <a:latin typeface="Segoe UI"/>
              <a:cs typeface="Segoe UI"/>
            </a:endParaRPr>
          </a:p>
          <a:p>
            <a:pPr marL="15875">
              <a:lnSpc>
                <a:spcPct val="100000"/>
              </a:lnSpc>
            </a:pPr>
            <a:r>
              <a:rPr sz="1700" b="1" spc="-20" dirty="0">
                <a:solidFill>
                  <a:srgbClr val="231F20"/>
                </a:solidFill>
                <a:latin typeface="Segoe UI"/>
                <a:cs typeface="Segoe UI"/>
              </a:rPr>
              <a:t>ОАСК</a:t>
            </a:r>
            <a:endParaRPr sz="1700" dirty="0">
              <a:latin typeface="Segoe UI"/>
              <a:cs typeface="Segoe UI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Ліквідовано</a:t>
            </a:r>
            <a:r>
              <a:rPr sz="17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Окружний</a:t>
            </a:r>
            <a:r>
              <a:rPr sz="17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адміністративний</a:t>
            </a:r>
            <a:r>
              <a:rPr sz="17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суд</a:t>
            </a:r>
            <a:r>
              <a:rPr sz="17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міста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Києва</a:t>
            </a:r>
            <a:r>
              <a:rPr sz="17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7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утворено</a:t>
            </a:r>
            <a:r>
              <a:rPr sz="17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Київський</a:t>
            </a:r>
            <a:r>
              <a:rPr sz="17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міський</a:t>
            </a:r>
            <a:r>
              <a:rPr sz="17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окружний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адміністративний</a:t>
            </a:r>
            <a:r>
              <a:rPr sz="17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суд,</a:t>
            </a:r>
            <a:r>
              <a:rPr sz="17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територіальна</a:t>
            </a:r>
            <a:r>
              <a:rPr sz="17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юрисдикція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якого</a:t>
            </a:r>
            <a:r>
              <a:rPr sz="17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поширюється</a:t>
            </a:r>
            <a:r>
              <a:rPr sz="17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на</a:t>
            </a:r>
            <a:r>
              <a:rPr sz="17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місто</a:t>
            </a:r>
            <a:r>
              <a:rPr sz="17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Київ</a:t>
            </a:r>
            <a:r>
              <a:rPr sz="17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(наразі</a:t>
            </a:r>
            <a:r>
              <a:rPr sz="17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ще</a:t>
            </a:r>
            <a:r>
              <a:rPr sz="17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25" dirty="0">
                <a:solidFill>
                  <a:srgbClr val="231F20"/>
                </a:solidFill>
                <a:latin typeface="Segoe UI"/>
                <a:cs typeface="Segoe UI"/>
              </a:rPr>
              <a:t>не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розпочав</a:t>
            </a:r>
            <a:r>
              <a:rPr sz="17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свою</a:t>
            </a:r>
            <a:r>
              <a:rPr sz="17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діяльність)</a:t>
            </a:r>
            <a:endParaRPr sz="1700" dirty="0">
              <a:latin typeface="Segoe UI"/>
              <a:cs typeface="Segoe U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188295" y="2088663"/>
            <a:ext cx="2506345" cy="2844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b="1" dirty="0">
                <a:solidFill>
                  <a:srgbClr val="231F20"/>
                </a:solidFill>
                <a:latin typeface="Segoe UI"/>
                <a:cs typeface="Segoe UI"/>
              </a:rPr>
              <a:t>РЕОРГАНІЗАЦІЯ</a:t>
            </a:r>
            <a:r>
              <a:rPr sz="1700" b="1" spc="434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b="1" spc="-20" dirty="0">
                <a:solidFill>
                  <a:srgbClr val="231F20"/>
                </a:solidFill>
                <a:latin typeface="Segoe UI"/>
                <a:cs typeface="Segoe UI"/>
              </a:rPr>
              <a:t>СУДІВ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89000" y="5097335"/>
            <a:ext cx="3390900" cy="273050"/>
          </a:xfrm>
          <a:prstGeom prst="rect">
            <a:avLst/>
          </a:prstGeom>
          <a:solidFill>
            <a:srgbClr val="0B2933"/>
          </a:solidFill>
        </p:spPr>
        <p:txBody>
          <a:bodyPr vert="horz" wrap="square" lIns="0" tIns="0" rIns="0" bIns="0" rtlCol="0">
            <a:spAutoFit/>
          </a:bodyPr>
          <a:lstStyle/>
          <a:p>
            <a:pPr marL="130175">
              <a:lnSpc>
                <a:spcPts val="2035"/>
              </a:lnSpc>
            </a:pPr>
            <a:r>
              <a:rPr sz="1700" b="1" dirty="0">
                <a:solidFill>
                  <a:srgbClr val="FFFFFF"/>
                </a:solidFill>
                <a:latin typeface="Segoe UI"/>
                <a:cs typeface="Segoe UI"/>
              </a:rPr>
              <a:t>КІЛЬКІСТЬ</a:t>
            </a:r>
            <a:r>
              <a:rPr sz="1700" b="1" spc="16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700" b="1" dirty="0">
                <a:solidFill>
                  <a:srgbClr val="FFFFFF"/>
                </a:solidFill>
                <a:latin typeface="Segoe UI"/>
                <a:cs typeface="Segoe UI"/>
              </a:rPr>
              <a:t>СУДІВ</a:t>
            </a:r>
            <a:r>
              <a:rPr sz="1700" b="1" spc="17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700" b="1" dirty="0">
                <a:solidFill>
                  <a:srgbClr val="FFFFFF"/>
                </a:solidFill>
                <a:latin typeface="Segoe UI"/>
                <a:cs typeface="Segoe UI"/>
              </a:rPr>
              <a:t>В</a:t>
            </a:r>
            <a:r>
              <a:rPr sz="1700" b="1" spc="17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700" b="1" spc="-10" dirty="0">
                <a:solidFill>
                  <a:srgbClr val="FFFFFF"/>
                </a:solidFill>
                <a:latin typeface="Segoe UI"/>
                <a:cs typeface="Segoe UI"/>
              </a:rPr>
              <a:t>УКРАЇНІ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197201" y="2502979"/>
            <a:ext cx="5029200" cy="1115049"/>
          </a:xfrm>
          <a:prstGeom prst="rect">
            <a:avLst/>
          </a:prstGeom>
          <a:solidFill>
            <a:srgbClr val="E1E2E3"/>
          </a:solidFill>
        </p:spPr>
        <p:txBody>
          <a:bodyPr vert="horz" wrap="square" lIns="0" tIns="67945" rIns="0" bIns="0" rtlCol="0">
            <a:spAutoFit/>
          </a:bodyPr>
          <a:lstStyle/>
          <a:p>
            <a:pPr marL="126364" marR="347345">
              <a:lnSpc>
                <a:spcPct val="100000"/>
              </a:lnSpc>
              <a:spcBef>
                <a:spcPts val="535"/>
              </a:spcBef>
            </a:pPr>
            <a:r>
              <a:rPr sz="1700" b="1" dirty="0">
                <a:solidFill>
                  <a:srgbClr val="231F20"/>
                </a:solidFill>
                <a:latin typeface="Segoe UI"/>
                <a:cs typeface="Segoe UI"/>
              </a:rPr>
              <a:t>280</a:t>
            </a:r>
            <a:r>
              <a:rPr sz="1700" b="1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b="1" dirty="0">
                <a:solidFill>
                  <a:srgbClr val="231F20"/>
                </a:solidFill>
                <a:latin typeface="Segoe UI"/>
                <a:cs typeface="Segoe UI"/>
              </a:rPr>
              <a:t>окружних</a:t>
            </a:r>
            <a:r>
              <a:rPr sz="1700" b="1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b="1" dirty="0">
                <a:solidFill>
                  <a:srgbClr val="231F20"/>
                </a:solidFill>
                <a:latin typeface="Segoe UI"/>
                <a:cs typeface="Segoe UI"/>
              </a:rPr>
              <a:t>судів</a:t>
            </a:r>
            <a:r>
              <a:rPr sz="1700" b="1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b="1" dirty="0">
                <a:solidFill>
                  <a:srgbClr val="231F20"/>
                </a:solidFill>
                <a:latin typeface="Segoe UI"/>
                <a:cs typeface="Segoe UI"/>
              </a:rPr>
              <a:t>і</a:t>
            </a:r>
            <a:r>
              <a:rPr sz="1700" b="1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b="1" dirty="0">
                <a:solidFill>
                  <a:srgbClr val="231F20"/>
                </a:solidFill>
                <a:latin typeface="Segoe UI"/>
                <a:cs typeface="Segoe UI"/>
              </a:rPr>
              <a:t>27</a:t>
            </a:r>
            <a:r>
              <a:rPr sz="1700" b="1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b="1" spc="-10" dirty="0">
                <a:solidFill>
                  <a:srgbClr val="231F20"/>
                </a:solidFill>
                <a:latin typeface="Segoe UI"/>
                <a:cs typeface="Segoe UI"/>
              </a:rPr>
              <a:t>окружних </a:t>
            </a:r>
            <a:r>
              <a:rPr sz="1700" b="1" dirty="0">
                <a:solidFill>
                  <a:srgbClr val="231F20"/>
                </a:solidFill>
                <a:latin typeface="Segoe UI"/>
                <a:cs typeface="Segoe UI"/>
              </a:rPr>
              <a:t>господарських</a:t>
            </a:r>
            <a:r>
              <a:rPr sz="1700" b="1" spc="-7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b="1" dirty="0" err="1">
                <a:solidFill>
                  <a:srgbClr val="231F20"/>
                </a:solidFill>
                <a:latin typeface="Segoe UI"/>
                <a:cs typeface="Segoe UI"/>
              </a:rPr>
              <a:t>судів</a:t>
            </a:r>
            <a:r>
              <a:rPr sz="1700" b="1" spc="-7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 err="1">
                <a:solidFill>
                  <a:srgbClr val="231F20"/>
                </a:solidFill>
                <a:latin typeface="Segoe UI"/>
                <a:cs typeface="Segoe UI"/>
              </a:rPr>
              <a:t>утворені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 err="1">
                <a:solidFill>
                  <a:srgbClr val="231F20"/>
                </a:solidFill>
                <a:latin typeface="Segoe UI"/>
                <a:cs typeface="Segoe UI"/>
              </a:rPr>
              <a:t>замість</a:t>
            </a:r>
            <a:r>
              <a:rPr sz="17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 err="1">
                <a:solidFill>
                  <a:srgbClr val="231F20"/>
                </a:solidFill>
                <a:latin typeface="Segoe UI"/>
                <a:cs typeface="Segoe UI"/>
              </a:rPr>
              <a:t>наявних</a:t>
            </a:r>
            <a:r>
              <a:rPr lang="uk-UA" sz="1700" dirty="0">
                <a:solidFill>
                  <a:srgbClr val="231F20"/>
                </a:solidFill>
                <a:latin typeface="Segoe UI"/>
                <a:cs typeface="Segoe UI"/>
              </a:rPr>
              <a:t> місцевих</a:t>
            </a:r>
            <a:r>
              <a:rPr sz="17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(згідно</a:t>
            </a:r>
            <a:r>
              <a:rPr sz="17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з</a:t>
            </a:r>
            <a:r>
              <a:rPr sz="17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указами</a:t>
            </a:r>
            <a:r>
              <a:rPr sz="17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Президента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2017</a:t>
            </a:r>
            <a:r>
              <a:rPr sz="17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року)</a:t>
            </a:r>
            <a:endParaRPr sz="1700" dirty="0">
              <a:latin typeface="Segoe UI"/>
              <a:cs typeface="Segoe U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8197201" y="4274661"/>
            <a:ext cx="38735" cy="1299210"/>
            <a:chOff x="8197201" y="4274661"/>
            <a:chExt cx="38735" cy="1299210"/>
          </a:xfrm>
        </p:grpSpPr>
        <p:sp>
          <p:nvSpPr>
            <p:cNvPr id="23" name="object 23"/>
            <p:cNvSpPr/>
            <p:nvPr/>
          </p:nvSpPr>
          <p:spPr>
            <a:xfrm>
              <a:off x="8203551" y="4274661"/>
              <a:ext cx="0" cy="1240155"/>
            </a:xfrm>
            <a:custGeom>
              <a:avLst/>
              <a:gdLst/>
              <a:ahLst/>
              <a:cxnLst/>
              <a:rect l="l" t="t" r="r" b="b"/>
              <a:pathLst>
                <a:path h="1240154">
                  <a:moveTo>
                    <a:pt x="0" y="0"/>
                  </a:moveTo>
                  <a:lnTo>
                    <a:pt x="0" y="123971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8203551" y="5540753"/>
              <a:ext cx="26034" cy="26670"/>
            </a:xfrm>
            <a:custGeom>
              <a:avLst/>
              <a:gdLst/>
              <a:ahLst/>
              <a:cxnLst/>
              <a:rect l="l" t="t" r="r" b="b"/>
              <a:pathLst>
                <a:path w="26034" h="26670">
                  <a:moveTo>
                    <a:pt x="0" y="0"/>
                  </a:moveTo>
                  <a:lnTo>
                    <a:pt x="0" y="26377"/>
                  </a:lnTo>
                  <a:lnTo>
                    <a:pt x="25590" y="26377"/>
                  </a:lnTo>
                </a:path>
              </a:pathLst>
            </a:custGeom>
            <a:ln w="12700">
              <a:solidFill>
                <a:srgbClr val="940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5" name="object 25"/>
          <p:cNvGrpSpPr/>
          <p:nvPr/>
        </p:nvGrpSpPr>
        <p:grpSpPr>
          <a:xfrm>
            <a:off x="8280324" y="5534403"/>
            <a:ext cx="4946015" cy="39370"/>
            <a:chOff x="8280324" y="5534403"/>
            <a:chExt cx="4946015" cy="39370"/>
          </a:xfrm>
        </p:grpSpPr>
        <p:sp>
          <p:nvSpPr>
            <p:cNvPr id="26" name="object 26"/>
            <p:cNvSpPr/>
            <p:nvPr/>
          </p:nvSpPr>
          <p:spPr>
            <a:xfrm>
              <a:off x="8280324" y="5567131"/>
              <a:ext cx="4888230" cy="0"/>
            </a:xfrm>
            <a:custGeom>
              <a:avLst/>
              <a:gdLst/>
              <a:ahLst/>
              <a:cxnLst/>
              <a:rect l="l" t="t" r="r" b="b"/>
              <a:pathLst>
                <a:path w="4888230">
                  <a:moveTo>
                    <a:pt x="0" y="0"/>
                  </a:moveTo>
                  <a:lnTo>
                    <a:pt x="4887925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3193851" y="5540753"/>
              <a:ext cx="26034" cy="26670"/>
            </a:xfrm>
            <a:custGeom>
              <a:avLst/>
              <a:gdLst/>
              <a:ahLst/>
              <a:cxnLst/>
              <a:rect l="l" t="t" r="r" b="b"/>
              <a:pathLst>
                <a:path w="26034" h="26670">
                  <a:moveTo>
                    <a:pt x="0" y="26377"/>
                  </a:moveTo>
                  <a:lnTo>
                    <a:pt x="25590" y="26377"/>
                  </a:lnTo>
                  <a:lnTo>
                    <a:pt x="25590" y="0"/>
                  </a:lnTo>
                </a:path>
              </a:pathLst>
            </a:custGeom>
            <a:ln w="12700">
              <a:solidFill>
                <a:srgbClr val="940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8" name="object 28"/>
          <p:cNvGrpSpPr/>
          <p:nvPr/>
        </p:nvGrpSpPr>
        <p:grpSpPr>
          <a:xfrm>
            <a:off x="13187500" y="4189181"/>
            <a:ext cx="38735" cy="1299210"/>
            <a:chOff x="13187500" y="4189181"/>
            <a:chExt cx="38735" cy="1299210"/>
          </a:xfrm>
        </p:grpSpPr>
        <p:sp>
          <p:nvSpPr>
            <p:cNvPr id="29" name="object 29"/>
            <p:cNvSpPr/>
            <p:nvPr/>
          </p:nvSpPr>
          <p:spPr>
            <a:xfrm>
              <a:off x="13219437" y="4248289"/>
              <a:ext cx="0" cy="1240155"/>
            </a:xfrm>
            <a:custGeom>
              <a:avLst/>
              <a:gdLst/>
              <a:ahLst/>
              <a:cxnLst/>
              <a:rect l="l" t="t" r="r" b="b"/>
              <a:pathLst>
                <a:path h="1240154">
                  <a:moveTo>
                    <a:pt x="0" y="123971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13193850" y="4195531"/>
              <a:ext cx="26034" cy="26670"/>
            </a:xfrm>
            <a:custGeom>
              <a:avLst/>
              <a:gdLst/>
              <a:ahLst/>
              <a:cxnLst/>
              <a:rect l="l" t="t" r="r" b="b"/>
              <a:pathLst>
                <a:path w="26034" h="26670">
                  <a:moveTo>
                    <a:pt x="25590" y="26377"/>
                  </a:moveTo>
                  <a:lnTo>
                    <a:pt x="25590" y="0"/>
                  </a:ln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1" name="object 31"/>
          <p:cNvGrpSpPr/>
          <p:nvPr/>
        </p:nvGrpSpPr>
        <p:grpSpPr>
          <a:xfrm>
            <a:off x="8197201" y="4189181"/>
            <a:ext cx="4946015" cy="39370"/>
            <a:chOff x="8197201" y="4189181"/>
            <a:chExt cx="4946015" cy="39370"/>
          </a:xfrm>
        </p:grpSpPr>
        <p:sp>
          <p:nvSpPr>
            <p:cNvPr id="32" name="object 32"/>
            <p:cNvSpPr/>
            <p:nvPr/>
          </p:nvSpPr>
          <p:spPr>
            <a:xfrm>
              <a:off x="8254727" y="4195531"/>
              <a:ext cx="4888230" cy="0"/>
            </a:xfrm>
            <a:custGeom>
              <a:avLst/>
              <a:gdLst/>
              <a:ahLst/>
              <a:cxnLst/>
              <a:rect l="l" t="t" r="r" b="b"/>
              <a:pathLst>
                <a:path w="4888230">
                  <a:moveTo>
                    <a:pt x="4887937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8203551" y="4195531"/>
              <a:ext cx="26034" cy="26670"/>
            </a:xfrm>
            <a:custGeom>
              <a:avLst/>
              <a:gdLst/>
              <a:ahLst/>
              <a:cxnLst/>
              <a:rect l="l" t="t" r="r" b="b"/>
              <a:pathLst>
                <a:path w="26034" h="26670">
                  <a:moveTo>
                    <a:pt x="25590" y="0"/>
                  </a:moveTo>
                  <a:lnTo>
                    <a:pt x="0" y="0"/>
                  </a:lnTo>
                  <a:lnTo>
                    <a:pt x="0" y="26377"/>
                  </a:lnTo>
                </a:path>
              </a:pathLst>
            </a:custGeom>
            <a:ln w="12700">
              <a:solidFill>
                <a:srgbClr val="940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/>
          <p:nvPr/>
        </p:nvSpPr>
        <p:spPr>
          <a:xfrm>
            <a:off x="8419124" y="4422345"/>
            <a:ext cx="204470" cy="811530"/>
          </a:xfrm>
          <a:custGeom>
            <a:avLst/>
            <a:gdLst/>
            <a:ahLst/>
            <a:cxnLst/>
            <a:rect l="l" t="t" r="r" b="b"/>
            <a:pathLst>
              <a:path w="204470" h="811529">
                <a:moveTo>
                  <a:pt x="193827" y="0"/>
                </a:moveTo>
                <a:lnTo>
                  <a:pt x="8915" y="0"/>
                </a:lnTo>
                <a:lnTo>
                  <a:pt x="29527" y="550265"/>
                </a:lnTo>
                <a:lnTo>
                  <a:pt x="172097" y="550265"/>
                </a:lnTo>
                <a:lnTo>
                  <a:pt x="193827" y="0"/>
                </a:lnTo>
                <a:close/>
              </a:path>
              <a:path w="204470" h="811529">
                <a:moveTo>
                  <a:pt x="102476" y="627684"/>
                </a:moveTo>
                <a:lnTo>
                  <a:pt x="62176" y="634087"/>
                </a:lnTo>
                <a:lnTo>
                  <a:pt x="29248" y="653300"/>
                </a:lnTo>
                <a:lnTo>
                  <a:pt x="1828" y="699877"/>
                </a:lnTo>
                <a:lnTo>
                  <a:pt x="0" y="719023"/>
                </a:lnTo>
                <a:lnTo>
                  <a:pt x="1809" y="737522"/>
                </a:lnTo>
                <a:lnTo>
                  <a:pt x="28968" y="784453"/>
                </a:lnTo>
                <a:lnTo>
                  <a:pt x="61822" y="804713"/>
                </a:lnTo>
                <a:lnTo>
                  <a:pt x="102476" y="811466"/>
                </a:lnTo>
                <a:lnTo>
                  <a:pt x="123976" y="809830"/>
                </a:lnTo>
                <a:lnTo>
                  <a:pt x="160596" y="796743"/>
                </a:lnTo>
                <a:lnTo>
                  <a:pt x="196811" y="755638"/>
                </a:lnTo>
                <a:lnTo>
                  <a:pt x="203847" y="719023"/>
                </a:lnTo>
                <a:lnTo>
                  <a:pt x="202071" y="700101"/>
                </a:lnTo>
                <a:lnTo>
                  <a:pt x="175437" y="653580"/>
                </a:lnTo>
                <a:lnTo>
                  <a:pt x="123745" y="629302"/>
                </a:lnTo>
                <a:lnTo>
                  <a:pt x="102476" y="627684"/>
                </a:lnTo>
                <a:close/>
              </a:path>
            </a:pathLst>
          </a:custGeom>
          <a:solidFill>
            <a:srgbClr val="94041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 txBox="1"/>
          <p:nvPr/>
        </p:nvSpPr>
        <p:spPr>
          <a:xfrm>
            <a:off x="876300" y="3561864"/>
            <a:ext cx="5496560" cy="802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Територіальною</a:t>
            </a:r>
            <a:r>
              <a:rPr sz="17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основою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для</a:t>
            </a:r>
            <a:r>
              <a:rPr sz="17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апеляційних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судів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50" dirty="0">
                <a:solidFill>
                  <a:srgbClr val="231F20"/>
                </a:solidFill>
                <a:latin typeface="Segoe UI"/>
                <a:cs typeface="Segoe UI"/>
              </a:rPr>
              <a:t>є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апеляційні</a:t>
            </a:r>
            <a:r>
              <a:rPr sz="17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округи</a:t>
            </a:r>
            <a:r>
              <a:rPr sz="17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(законодавством</a:t>
            </a:r>
            <a:r>
              <a:rPr sz="17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не</a:t>
            </a:r>
            <a:r>
              <a:rPr sz="17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передбачено</a:t>
            </a:r>
            <a:r>
              <a:rPr sz="17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25" dirty="0">
                <a:solidFill>
                  <a:srgbClr val="231F20"/>
                </a:solidFill>
                <a:latin typeface="Segoe UI"/>
                <a:cs typeface="Segoe UI"/>
              </a:rPr>
              <a:t>як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визначити</a:t>
            </a:r>
            <a:r>
              <a:rPr sz="17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апеляційні</a:t>
            </a:r>
            <a:r>
              <a:rPr sz="17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округи)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889000" y="5523636"/>
            <a:ext cx="3787775" cy="254000"/>
          </a:xfrm>
          <a:prstGeom prst="rect">
            <a:avLst/>
          </a:prstGeom>
          <a:solidFill>
            <a:srgbClr val="E1E2E3"/>
          </a:solidFill>
        </p:spPr>
        <p:txBody>
          <a:bodyPr vert="horz" wrap="square" lIns="0" tIns="0" rIns="0" bIns="0" rtlCol="0">
            <a:spAutoFit/>
          </a:bodyPr>
          <a:lstStyle/>
          <a:p>
            <a:pPr marL="59055">
              <a:lnSpc>
                <a:spcPts val="1939"/>
              </a:lnSpc>
            </a:pPr>
            <a:r>
              <a:rPr sz="1700" b="1" dirty="0">
                <a:solidFill>
                  <a:srgbClr val="231F20"/>
                </a:solidFill>
                <a:latin typeface="Segoe UI"/>
                <a:cs typeface="Segoe UI"/>
              </a:rPr>
              <a:t>758</a:t>
            </a:r>
            <a:r>
              <a:rPr sz="1700" b="1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b="1" dirty="0">
                <a:solidFill>
                  <a:srgbClr val="231F20"/>
                </a:solidFill>
                <a:latin typeface="Segoe UI"/>
                <a:cs typeface="Segoe UI"/>
              </a:rPr>
              <a:t>місцевих</a:t>
            </a:r>
            <a:r>
              <a:rPr sz="1700" b="1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b="1" dirty="0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700" b="1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b="1" dirty="0">
                <a:solidFill>
                  <a:srgbClr val="231F20"/>
                </a:solidFill>
                <a:latin typeface="Segoe UI"/>
                <a:cs typeface="Segoe UI"/>
              </a:rPr>
              <a:t>апеляційних</a:t>
            </a:r>
            <a:r>
              <a:rPr sz="1700" b="1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b="1" spc="-20" dirty="0">
                <a:solidFill>
                  <a:srgbClr val="231F20"/>
                </a:solidFill>
                <a:latin typeface="Segoe UI"/>
                <a:cs typeface="Segoe UI"/>
              </a:rPr>
              <a:t>судів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876300" y="5820816"/>
            <a:ext cx="5228590" cy="17068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(з</a:t>
            </a:r>
            <a:r>
              <a:rPr sz="17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них</a:t>
            </a:r>
            <a:r>
              <a:rPr sz="17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84</a:t>
            </a:r>
            <a:r>
              <a:rPr sz="17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на</a:t>
            </a:r>
            <a:r>
              <a:rPr sz="17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тимчасово</a:t>
            </a:r>
            <a:r>
              <a:rPr sz="17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окупованій</a:t>
            </a:r>
            <a:endParaRPr sz="1700">
              <a:latin typeface="Segoe UI"/>
              <a:cs typeface="Segoe UI"/>
            </a:endParaRPr>
          </a:p>
          <a:p>
            <a:pPr marL="12700" marR="1398905">
              <a:lnSpc>
                <a:spcPct val="100000"/>
              </a:lnSpc>
            </a:pP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до</a:t>
            </a:r>
            <a:r>
              <a:rPr sz="17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24</a:t>
            </a:r>
            <a:r>
              <a:rPr sz="17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лютого</a:t>
            </a:r>
            <a:r>
              <a:rPr sz="17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2022</a:t>
            </a:r>
            <a:r>
              <a:rPr sz="17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року</a:t>
            </a:r>
            <a:r>
              <a:rPr sz="17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території</a:t>
            </a:r>
            <a:r>
              <a:rPr sz="17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20" dirty="0">
                <a:solidFill>
                  <a:srgbClr val="231F20"/>
                </a:solidFill>
                <a:latin typeface="Segoe UI"/>
                <a:cs typeface="Segoe UI"/>
              </a:rPr>
              <a:t>АРК,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Донецької</a:t>
            </a:r>
            <a:r>
              <a:rPr sz="17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й</a:t>
            </a:r>
            <a:r>
              <a:rPr sz="17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Луганської</a:t>
            </a:r>
            <a:r>
              <a:rPr sz="17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областей)</a:t>
            </a:r>
            <a:endParaRPr sz="1700">
              <a:latin typeface="Segoe UI"/>
              <a:cs typeface="Segoe UI"/>
            </a:endParaRPr>
          </a:p>
          <a:p>
            <a:pPr>
              <a:lnSpc>
                <a:spcPct val="100000"/>
              </a:lnSpc>
              <a:spcBef>
                <a:spcPts val="775"/>
              </a:spcBef>
            </a:pPr>
            <a:endParaRPr sz="1700">
              <a:latin typeface="Segoe UI"/>
              <a:cs typeface="Segoe UI"/>
            </a:endParaRPr>
          </a:p>
          <a:p>
            <a:pPr marL="12700" marR="5080">
              <a:lnSpc>
                <a:spcPct val="100000"/>
              </a:lnSpc>
            </a:pP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Ці</a:t>
            </a:r>
            <a:r>
              <a:rPr sz="17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суди</a:t>
            </a:r>
            <a:r>
              <a:rPr sz="17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утворено</a:t>
            </a:r>
            <a:r>
              <a:rPr sz="17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відповідними</a:t>
            </a:r>
            <a:r>
              <a:rPr sz="17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указами</a:t>
            </a:r>
            <a:r>
              <a:rPr sz="17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Президента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України</a:t>
            </a:r>
            <a:r>
              <a:rPr sz="17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протягом</a:t>
            </a:r>
            <a:r>
              <a:rPr sz="17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2004-</a:t>
            </a:r>
            <a:r>
              <a:rPr sz="1700" dirty="0">
                <a:solidFill>
                  <a:srgbClr val="231F20"/>
                </a:solidFill>
                <a:latin typeface="Segoe UI"/>
                <a:cs typeface="Segoe UI"/>
              </a:rPr>
              <a:t>2017</a:t>
            </a:r>
            <a:r>
              <a:rPr sz="17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700" spc="-10" dirty="0">
                <a:solidFill>
                  <a:srgbClr val="231F20"/>
                </a:solidFill>
                <a:latin typeface="Segoe UI"/>
                <a:cs typeface="Segoe UI"/>
              </a:rPr>
              <a:t>років</a:t>
            </a:r>
            <a:endParaRPr sz="1700">
              <a:latin typeface="Segoe UI"/>
              <a:cs typeface="Segoe UI"/>
            </a:endParaRPr>
          </a:p>
        </p:txBody>
      </p:sp>
      <p:grpSp>
        <p:nvGrpSpPr>
          <p:cNvPr id="38" name="object 38"/>
          <p:cNvGrpSpPr/>
          <p:nvPr/>
        </p:nvGrpSpPr>
        <p:grpSpPr>
          <a:xfrm>
            <a:off x="12827634" y="761998"/>
            <a:ext cx="398780" cy="452120"/>
            <a:chOff x="12827634" y="761998"/>
            <a:chExt cx="398780" cy="452120"/>
          </a:xfrm>
        </p:grpSpPr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032035" y="761998"/>
              <a:ext cx="141318" cy="170537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088907" y="1054567"/>
              <a:ext cx="136880" cy="159269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827634" y="815352"/>
              <a:ext cx="289858" cy="271005"/>
            </a:xfrm>
            <a:prstGeom prst="rect">
              <a:avLst/>
            </a:prstGeom>
          </p:spPr>
        </p:pic>
      </p:grpSp>
      <p:sp>
        <p:nvSpPr>
          <p:cNvPr id="42" name="object 42"/>
          <p:cNvSpPr/>
          <p:nvPr/>
        </p:nvSpPr>
        <p:spPr>
          <a:xfrm>
            <a:off x="12739955" y="1131682"/>
            <a:ext cx="287020" cy="116205"/>
          </a:xfrm>
          <a:custGeom>
            <a:avLst/>
            <a:gdLst/>
            <a:ahLst/>
            <a:cxnLst/>
            <a:rect l="l" t="t" r="r" b="b"/>
            <a:pathLst>
              <a:path w="287019" h="116205">
                <a:moveTo>
                  <a:pt x="216712" y="0"/>
                </a:moveTo>
                <a:lnTo>
                  <a:pt x="70726" y="0"/>
                </a:lnTo>
                <a:lnTo>
                  <a:pt x="54033" y="3160"/>
                </a:lnTo>
                <a:lnTo>
                  <a:pt x="40814" y="11901"/>
                </a:lnTo>
                <a:lnTo>
                  <a:pt x="32096" y="25169"/>
                </a:lnTo>
                <a:lnTo>
                  <a:pt x="28905" y="41910"/>
                </a:lnTo>
                <a:lnTo>
                  <a:pt x="28905" y="57378"/>
                </a:lnTo>
                <a:lnTo>
                  <a:pt x="18146" y="60180"/>
                </a:lnTo>
                <a:lnTo>
                  <a:pt x="9917" y="64943"/>
                </a:lnTo>
                <a:lnTo>
                  <a:pt x="4228" y="71746"/>
                </a:lnTo>
                <a:lnTo>
                  <a:pt x="1092" y="80670"/>
                </a:lnTo>
                <a:lnTo>
                  <a:pt x="0" y="86652"/>
                </a:lnTo>
                <a:lnTo>
                  <a:pt x="520" y="92938"/>
                </a:lnTo>
                <a:lnTo>
                  <a:pt x="419" y="110274"/>
                </a:lnTo>
                <a:lnTo>
                  <a:pt x="5765" y="115595"/>
                </a:lnTo>
                <a:lnTo>
                  <a:pt x="280885" y="115570"/>
                </a:lnTo>
                <a:lnTo>
                  <a:pt x="286651" y="109715"/>
                </a:lnTo>
                <a:lnTo>
                  <a:pt x="286740" y="88430"/>
                </a:lnTo>
                <a:lnTo>
                  <a:pt x="284862" y="76367"/>
                </a:lnTo>
                <a:lnTo>
                  <a:pt x="279380" y="67035"/>
                </a:lnTo>
                <a:lnTo>
                  <a:pt x="270470" y="60681"/>
                </a:lnTo>
                <a:lnTo>
                  <a:pt x="258305" y="57556"/>
                </a:lnTo>
                <a:lnTo>
                  <a:pt x="258305" y="41668"/>
                </a:lnTo>
                <a:lnTo>
                  <a:pt x="255094" y="25090"/>
                </a:lnTo>
                <a:lnTo>
                  <a:pt x="246391" y="11895"/>
                </a:lnTo>
                <a:lnTo>
                  <a:pt x="233246" y="3169"/>
                </a:lnTo>
                <a:lnTo>
                  <a:pt x="216712" y="0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15">
              <a:lnSpc>
                <a:spcPct val="100000"/>
              </a:lnSpc>
              <a:spcBef>
                <a:spcPts val="100"/>
              </a:spcBef>
            </a:pPr>
            <a:r>
              <a:rPr dirty="0"/>
              <a:t>ІНШІ</a:t>
            </a:r>
            <a:r>
              <a:rPr spc="125" dirty="0"/>
              <a:t> </a:t>
            </a:r>
            <a:r>
              <a:rPr spc="75" dirty="0"/>
              <a:t>ДЕРЖАВНІ</a:t>
            </a:r>
            <a:r>
              <a:rPr spc="125" dirty="0"/>
              <a:t> </a:t>
            </a:r>
            <a:r>
              <a:rPr spc="50" dirty="0"/>
              <a:t>ОРГАНИ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362963" y="63"/>
            <a:ext cx="757555" cy="8505190"/>
            <a:chOff x="14362963" y="63"/>
            <a:chExt cx="757555" cy="8505190"/>
          </a:xfrm>
        </p:grpSpPr>
        <p:sp>
          <p:nvSpPr>
            <p:cNvPr id="4" name="object 4"/>
            <p:cNvSpPr/>
            <p:nvPr/>
          </p:nvSpPr>
          <p:spPr>
            <a:xfrm>
              <a:off x="14362963" y="63"/>
              <a:ext cx="757555" cy="8505190"/>
            </a:xfrm>
            <a:custGeom>
              <a:avLst/>
              <a:gdLst/>
              <a:ahLst/>
              <a:cxnLst/>
              <a:rect l="l" t="t" r="r" b="b"/>
              <a:pathLst>
                <a:path w="757555" h="8505190">
                  <a:moveTo>
                    <a:pt x="757046" y="0"/>
                  </a:moveTo>
                  <a:lnTo>
                    <a:pt x="0" y="0"/>
                  </a:lnTo>
                  <a:lnTo>
                    <a:pt x="0" y="8504936"/>
                  </a:lnTo>
                  <a:lnTo>
                    <a:pt x="757046" y="8504936"/>
                  </a:lnTo>
                  <a:lnTo>
                    <a:pt x="757046" y="0"/>
                  </a:lnTo>
                  <a:close/>
                </a:path>
              </a:pathLst>
            </a:custGeom>
            <a:solidFill>
              <a:srgbClr val="FED3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28788" y="914501"/>
              <a:ext cx="425450" cy="201930"/>
            </a:xfrm>
            <a:custGeom>
              <a:avLst/>
              <a:gdLst/>
              <a:ahLst/>
              <a:cxnLst/>
              <a:rect l="l" t="t" r="r" b="b"/>
              <a:pathLst>
                <a:path w="425450" h="201930">
                  <a:moveTo>
                    <a:pt x="200507" y="183654"/>
                  </a:moveTo>
                  <a:lnTo>
                    <a:pt x="0" y="183654"/>
                  </a:lnTo>
                  <a:lnTo>
                    <a:pt x="0" y="201498"/>
                  </a:lnTo>
                  <a:lnTo>
                    <a:pt x="200507" y="201498"/>
                  </a:lnTo>
                  <a:lnTo>
                    <a:pt x="200507" y="183654"/>
                  </a:lnTo>
                  <a:close/>
                </a:path>
                <a:path w="425450" h="201930">
                  <a:moveTo>
                    <a:pt x="200507" y="137744"/>
                  </a:moveTo>
                  <a:lnTo>
                    <a:pt x="0" y="137744"/>
                  </a:lnTo>
                  <a:lnTo>
                    <a:pt x="0" y="155587"/>
                  </a:lnTo>
                  <a:lnTo>
                    <a:pt x="200507" y="155587"/>
                  </a:lnTo>
                  <a:lnTo>
                    <a:pt x="200507" y="137744"/>
                  </a:lnTo>
                  <a:close/>
                </a:path>
                <a:path w="425450" h="201930">
                  <a:moveTo>
                    <a:pt x="200507" y="91833"/>
                  </a:moveTo>
                  <a:lnTo>
                    <a:pt x="0" y="91833"/>
                  </a:lnTo>
                  <a:lnTo>
                    <a:pt x="0" y="109677"/>
                  </a:lnTo>
                  <a:lnTo>
                    <a:pt x="200507" y="109677"/>
                  </a:lnTo>
                  <a:lnTo>
                    <a:pt x="200507" y="91833"/>
                  </a:lnTo>
                  <a:close/>
                </a:path>
                <a:path w="425450" h="201930">
                  <a:moveTo>
                    <a:pt x="200507" y="45935"/>
                  </a:moveTo>
                  <a:lnTo>
                    <a:pt x="0" y="45935"/>
                  </a:lnTo>
                  <a:lnTo>
                    <a:pt x="0" y="63766"/>
                  </a:lnTo>
                  <a:lnTo>
                    <a:pt x="200507" y="63766"/>
                  </a:lnTo>
                  <a:lnTo>
                    <a:pt x="200507" y="45935"/>
                  </a:lnTo>
                  <a:close/>
                </a:path>
                <a:path w="425450" h="201930">
                  <a:moveTo>
                    <a:pt x="200507" y="0"/>
                  </a:moveTo>
                  <a:lnTo>
                    <a:pt x="0" y="0"/>
                  </a:lnTo>
                  <a:lnTo>
                    <a:pt x="0" y="17843"/>
                  </a:lnTo>
                  <a:lnTo>
                    <a:pt x="200507" y="17843"/>
                  </a:lnTo>
                  <a:lnTo>
                    <a:pt x="200507" y="0"/>
                  </a:lnTo>
                  <a:close/>
                </a:path>
                <a:path w="425450" h="201930">
                  <a:moveTo>
                    <a:pt x="242608" y="0"/>
                  </a:moveTo>
                  <a:lnTo>
                    <a:pt x="224866" y="0"/>
                  </a:lnTo>
                  <a:lnTo>
                    <a:pt x="224866" y="201498"/>
                  </a:lnTo>
                  <a:lnTo>
                    <a:pt x="242608" y="201498"/>
                  </a:lnTo>
                  <a:lnTo>
                    <a:pt x="242608" y="0"/>
                  </a:lnTo>
                  <a:close/>
                </a:path>
                <a:path w="425450" h="201930">
                  <a:moveTo>
                    <a:pt x="288290" y="0"/>
                  </a:moveTo>
                  <a:lnTo>
                    <a:pt x="270548" y="0"/>
                  </a:lnTo>
                  <a:lnTo>
                    <a:pt x="270548" y="201498"/>
                  </a:lnTo>
                  <a:lnTo>
                    <a:pt x="288290" y="201498"/>
                  </a:lnTo>
                  <a:lnTo>
                    <a:pt x="288290" y="0"/>
                  </a:lnTo>
                  <a:close/>
                </a:path>
                <a:path w="425450" h="201930">
                  <a:moveTo>
                    <a:pt x="333971" y="0"/>
                  </a:moveTo>
                  <a:lnTo>
                    <a:pt x="316230" y="0"/>
                  </a:lnTo>
                  <a:lnTo>
                    <a:pt x="316230" y="201498"/>
                  </a:lnTo>
                  <a:lnTo>
                    <a:pt x="333971" y="201498"/>
                  </a:lnTo>
                  <a:lnTo>
                    <a:pt x="333971" y="0"/>
                  </a:lnTo>
                  <a:close/>
                </a:path>
                <a:path w="425450" h="201930">
                  <a:moveTo>
                    <a:pt x="379679" y="0"/>
                  </a:moveTo>
                  <a:lnTo>
                    <a:pt x="361924" y="0"/>
                  </a:lnTo>
                  <a:lnTo>
                    <a:pt x="361924" y="201498"/>
                  </a:lnTo>
                  <a:lnTo>
                    <a:pt x="379679" y="201498"/>
                  </a:lnTo>
                  <a:lnTo>
                    <a:pt x="379679" y="0"/>
                  </a:lnTo>
                  <a:close/>
                </a:path>
                <a:path w="425450" h="201930">
                  <a:moveTo>
                    <a:pt x="425361" y="0"/>
                  </a:moveTo>
                  <a:lnTo>
                    <a:pt x="407606" y="0"/>
                  </a:lnTo>
                  <a:lnTo>
                    <a:pt x="407606" y="201498"/>
                  </a:lnTo>
                  <a:lnTo>
                    <a:pt x="425361" y="201498"/>
                  </a:lnTo>
                  <a:lnTo>
                    <a:pt x="42536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528800" y="1138364"/>
              <a:ext cx="425450" cy="201930"/>
            </a:xfrm>
            <a:custGeom>
              <a:avLst/>
              <a:gdLst/>
              <a:ahLst/>
              <a:cxnLst/>
              <a:rect l="l" t="t" r="r" b="b"/>
              <a:pathLst>
                <a:path w="425450" h="201930">
                  <a:moveTo>
                    <a:pt x="17754" y="0"/>
                  </a:moveTo>
                  <a:lnTo>
                    <a:pt x="0" y="0"/>
                  </a:lnTo>
                  <a:lnTo>
                    <a:pt x="0" y="201498"/>
                  </a:lnTo>
                  <a:lnTo>
                    <a:pt x="17754" y="201498"/>
                  </a:lnTo>
                  <a:lnTo>
                    <a:pt x="17754" y="0"/>
                  </a:lnTo>
                  <a:close/>
                </a:path>
                <a:path w="425450" h="201930">
                  <a:moveTo>
                    <a:pt x="63436" y="0"/>
                  </a:moveTo>
                  <a:lnTo>
                    <a:pt x="45681" y="0"/>
                  </a:lnTo>
                  <a:lnTo>
                    <a:pt x="45681" y="201498"/>
                  </a:lnTo>
                  <a:lnTo>
                    <a:pt x="63436" y="201498"/>
                  </a:lnTo>
                  <a:lnTo>
                    <a:pt x="63436" y="0"/>
                  </a:lnTo>
                  <a:close/>
                </a:path>
                <a:path w="425450" h="201930">
                  <a:moveTo>
                    <a:pt x="109131" y="0"/>
                  </a:moveTo>
                  <a:lnTo>
                    <a:pt x="91376" y="0"/>
                  </a:lnTo>
                  <a:lnTo>
                    <a:pt x="91376" y="201498"/>
                  </a:lnTo>
                  <a:lnTo>
                    <a:pt x="109131" y="201498"/>
                  </a:lnTo>
                  <a:lnTo>
                    <a:pt x="109131" y="0"/>
                  </a:lnTo>
                  <a:close/>
                </a:path>
                <a:path w="425450" h="201930">
                  <a:moveTo>
                    <a:pt x="154813" y="0"/>
                  </a:moveTo>
                  <a:lnTo>
                    <a:pt x="137058" y="0"/>
                  </a:lnTo>
                  <a:lnTo>
                    <a:pt x="137058" y="201498"/>
                  </a:lnTo>
                  <a:lnTo>
                    <a:pt x="154813" y="201498"/>
                  </a:lnTo>
                  <a:lnTo>
                    <a:pt x="154813" y="0"/>
                  </a:lnTo>
                  <a:close/>
                </a:path>
                <a:path w="425450" h="201930">
                  <a:moveTo>
                    <a:pt x="200494" y="0"/>
                  </a:moveTo>
                  <a:lnTo>
                    <a:pt x="182740" y="0"/>
                  </a:lnTo>
                  <a:lnTo>
                    <a:pt x="182740" y="201498"/>
                  </a:lnTo>
                  <a:lnTo>
                    <a:pt x="200494" y="201498"/>
                  </a:lnTo>
                  <a:lnTo>
                    <a:pt x="200494" y="0"/>
                  </a:lnTo>
                  <a:close/>
                </a:path>
                <a:path w="425450" h="201930">
                  <a:moveTo>
                    <a:pt x="425348" y="183654"/>
                  </a:moveTo>
                  <a:lnTo>
                    <a:pt x="224853" y="183654"/>
                  </a:lnTo>
                  <a:lnTo>
                    <a:pt x="224853" y="201498"/>
                  </a:lnTo>
                  <a:lnTo>
                    <a:pt x="425348" y="201498"/>
                  </a:lnTo>
                  <a:lnTo>
                    <a:pt x="425348" y="183654"/>
                  </a:lnTo>
                  <a:close/>
                </a:path>
                <a:path w="425450" h="201930">
                  <a:moveTo>
                    <a:pt x="425348" y="137731"/>
                  </a:moveTo>
                  <a:lnTo>
                    <a:pt x="224853" y="137731"/>
                  </a:lnTo>
                  <a:lnTo>
                    <a:pt x="224853" y="155575"/>
                  </a:lnTo>
                  <a:lnTo>
                    <a:pt x="425348" y="155575"/>
                  </a:lnTo>
                  <a:lnTo>
                    <a:pt x="425348" y="137731"/>
                  </a:lnTo>
                  <a:close/>
                </a:path>
                <a:path w="425450" h="201930">
                  <a:moveTo>
                    <a:pt x="425348" y="91821"/>
                  </a:moveTo>
                  <a:lnTo>
                    <a:pt x="224853" y="91821"/>
                  </a:lnTo>
                  <a:lnTo>
                    <a:pt x="224853" y="109664"/>
                  </a:lnTo>
                  <a:lnTo>
                    <a:pt x="425348" y="109664"/>
                  </a:lnTo>
                  <a:lnTo>
                    <a:pt x="425348" y="91821"/>
                  </a:lnTo>
                  <a:close/>
                </a:path>
                <a:path w="425450" h="201930">
                  <a:moveTo>
                    <a:pt x="425348" y="45910"/>
                  </a:moveTo>
                  <a:lnTo>
                    <a:pt x="224853" y="45910"/>
                  </a:lnTo>
                  <a:lnTo>
                    <a:pt x="224853" y="63754"/>
                  </a:lnTo>
                  <a:lnTo>
                    <a:pt x="425348" y="63754"/>
                  </a:lnTo>
                  <a:lnTo>
                    <a:pt x="425348" y="45910"/>
                  </a:lnTo>
                  <a:close/>
                </a:path>
                <a:path w="425450" h="201930">
                  <a:moveTo>
                    <a:pt x="425348" y="0"/>
                  </a:moveTo>
                  <a:lnTo>
                    <a:pt x="224853" y="0"/>
                  </a:lnTo>
                  <a:lnTo>
                    <a:pt x="224853" y="17843"/>
                  </a:lnTo>
                  <a:lnTo>
                    <a:pt x="425348" y="17843"/>
                  </a:lnTo>
                  <a:lnTo>
                    <a:pt x="425348" y="0"/>
                  </a:lnTo>
                  <a:close/>
                </a:path>
              </a:pathLst>
            </a:custGeom>
            <a:solidFill>
              <a:srgbClr val="9D9F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/>
              <a:t>РАХУНКОВОЇ</a:t>
            </a:r>
            <a:r>
              <a:rPr spc="285" dirty="0"/>
              <a:t> </a:t>
            </a:r>
            <a:r>
              <a:rPr spc="-10" dirty="0"/>
              <a:t>ПАЛАТИ</a:t>
            </a:r>
          </a:p>
          <a:p>
            <a:pPr marL="12700" marR="224790">
              <a:lnSpc>
                <a:spcPct val="100000"/>
              </a:lnSpc>
            </a:pPr>
            <a:r>
              <a:rPr b="0" spc="-10" dirty="0">
                <a:latin typeface="Segoe UI"/>
                <a:cs typeface="Segoe UI"/>
              </a:rPr>
              <a:t>територіальні</a:t>
            </a:r>
            <a:r>
              <a:rPr b="0" spc="-2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управління,</a:t>
            </a:r>
            <a:r>
              <a:rPr b="0" spc="-15" dirty="0">
                <a:latin typeface="Segoe UI"/>
                <a:cs typeface="Segoe UI"/>
              </a:rPr>
              <a:t> </a:t>
            </a:r>
            <a:r>
              <a:rPr b="0" spc="-10" dirty="0">
                <a:latin typeface="Segoe UI"/>
                <a:cs typeface="Segoe UI"/>
              </a:rPr>
              <a:t>повноваження </a:t>
            </a:r>
            <a:r>
              <a:rPr b="0" dirty="0">
                <a:latin typeface="Segoe UI"/>
                <a:cs typeface="Segoe UI"/>
              </a:rPr>
              <a:t>яких одночасно поширюються на </a:t>
            </a:r>
            <a:r>
              <a:rPr b="0" spc="-10" dirty="0">
                <a:latin typeface="Segoe UI"/>
                <a:cs typeface="Segoe UI"/>
              </a:rPr>
              <a:t>декілька </a:t>
            </a:r>
            <a:r>
              <a:rPr b="0" dirty="0">
                <a:latin typeface="Segoe UI"/>
                <a:cs typeface="Segoe UI"/>
              </a:rPr>
              <a:t>областей,</a:t>
            </a:r>
            <a:r>
              <a:rPr b="0" spc="-20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АРК</a:t>
            </a:r>
            <a:r>
              <a:rPr b="0" spc="-1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та</a:t>
            </a:r>
            <a:r>
              <a:rPr b="0" spc="-1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міста</a:t>
            </a:r>
            <a:r>
              <a:rPr b="0" spc="-1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Київ</a:t>
            </a:r>
            <a:r>
              <a:rPr b="0" spc="-1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і</a:t>
            </a:r>
            <a:r>
              <a:rPr b="0" spc="-20" dirty="0">
                <a:latin typeface="Segoe UI"/>
                <a:cs typeface="Segoe UI"/>
              </a:rPr>
              <a:t> </a:t>
            </a:r>
            <a:r>
              <a:rPr b="0" spc="-10" dirty="0">
                <a:latin typeface="Segoe UI"/>
                <a:cs typeface="Segoe UI"/>
              </a:rPr>
              <a:t>Севастополь</a:t>
            </a:r>
          </a:p>
          <a:p>
            <a:pPr marL="15875">
              <a:lnSpc>
                <a:spcPct val="100000"/>
              </a:lnSpc>
              <a:spcBef>
                <a:spcPts val="1920"/>
              </a:spcBef>
            </a:pPr>
            <a:r>
              <a:rPr dirty="0"/>
              <a:t>ДЕРЖАВНОГО</a:t>
            </a:r>
            <a:r>
              <a:rPr spc="325" dirty="0"/>
              <a:t> </a:t>
            </a:r>
            <a:r>
              <a:rPr dirty="0"/>
              <a:t>БЮРО</a:t>
            </a:r>
            <a:r>
              <a:rPr spc="330" dirty="0"/>
              <a:t> </a:t>
            </a:r>
            <a:r>
              <a:rPr spc="-10" dirty="0"/>
              <a:t>РОЗСЛІДУВАНЬ</a:t>
            </a:r>
          </a:p>
          <a:p>
            <a:pPr marL="12700" marR="224790">
              <a:lnSpc>
                <a:spcPct val="100000"/>
              </a:lnSpc>
            </a:pPr>
            <a:r>
              <a:rPr b="0" spc="-10" dirty="0">
                <a:latin typeface="Segoe UI"/>
                <a:cs typeface="Segoe UI"/>
              </a:rPr>
              <a:t>територіальні</a:t>
            </a:r>
            <a:r>
              <a:rPr b="0" spc="-2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управління,</a:t>
            </a:r>
            <a:r>
              <a:rPr b="0" spc="-15" dirty="0">
                <a:latin typeface="Segoe UI"/>
                <a:cs typeface="Segoe UI"/>
              </a:rPr>
              <a:t> </a:t>
            </a:r>
            <a:r>
              <a:rPr b="0" spc="-10" dirty="0">
                <a:latin typeface="Segoe UI"/>
                <a:cs typeface="Segoe UI"/>
              </a:rPr>
              <a:t>повноваження </a:t>
            </a:r>
            <a:r>
              <a:rPr b="0" dirty="0">
                <a:latin typeface="Segoe UI"/>
                <a:cs typeface="Segoe UI"/>
              </a:rPr>
              <a:t>яких одночасно поширюються на </a:t>
            </a:r>
            <a:r>
              <a:rPr b="0" spc="-10" dirty="0">
                <a:latin typeface="Segoe UI"/>
                <a:cs typeface="Segoe UI"/>
              </a:rPr>
              <a:t>декілька </a:t>
            </a:r>
            <a:r>
              <a:rPr b="0" dirty="0">
                <a:latin typeface="Segoe UI"/>
                <a:cs typeface="Segoe UI"/>
              </a:rPr>
              <a:t>областей,</a:t>
            </a:r>
            <a:r>
              <a:rPr b="0" spc="-20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АРК</a:t>
            </a:r>
            <a:r>
              <a:rPr b="0" spc="-1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та</a:t>
            </a:r>
            <a:r>
              <a:rPr b="0" spc="-1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міста</a:t>
            </a:r>
            <a:r>
              <a:rPr b="0" spc="-1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Київ</a:t>
            </a:r>
            <a:r>
              <a:rPr b="0" spc="-1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і</a:t>
            </a:r>
            <a:r>
              <a:rPr b="0" spc="-20" dirty="0">
                <a:latin typeface="Segoe UI"/>
                <a:cs typeface="Segoe UI"/>
              </a:rPr>
              <a:t> </a:t>
            </a:r>
            <a:r>
              <a:rPr b="0" spc="-10" dirty="0">
                <a:latin typeface="Segoe UI"/>
                <a:cs typeface="Segoe UI"/>
              </a:rPr>
              <a:t>Севастополь</a:t>
            </a:r>
          </a:p>
          <a:p>
            <a:pPr marL="15875" marR="524510">
              <a:lnSpc>
                <a:spcPct val="100000"/>
              </a:lnSpc>
              <a:spcBef>
                <a:spcPts val="1920"/>
              </a:spcBef>
            </a:pPr>
            <a:r>
              <a:rPr spc="45" dirty="0"/>
              <a:t>НАЦІОНАЛЬНОЇ</a:t>
            </a:r>
            <a:r>
              <a:rPr spc="95" dirty="0"/>
              <a:t> </a:t>
            </a:r>
            <a:r>
              <a:rPr dirty="0"/>
              <a:t>КОМІСІЇ</a:t>
            </a:r>
            <a:r>
              <a:rPr spc="95" dirty="0"/>
              <a:t> </a:t>
            </a:r>
            <a:r>
              <a:rPr dirty="0"/>
              <a:t>З</a:t>
            </a:r>
            <a:r>
              <a:rPr spc="95" dirty="0"/>
              <a:t> </a:t>
            </a:r>
            <a:r>
              <a:rPr spc="-10" dirty="0"/>
              <a:t>ЦІННИХ </a:t>
            </a:r>
            <a:r>
              <a:rPr dirty="0"/>
              <a:t>ПАПЕРІВ</a:t>
            </a:r>
            <a:r>
              <a:rPr spc="110" dirty="0"/>
              <a:t> </a:t>
            </a:r>
            <a:r>
              <a:rPr dirty="0"/>
              <a:t>ТА</a:t>
            </a:r>
            <a:r>
              <a:rPr spc="110" dirty="0"/>
              <a:t> </a:t>
            </a:r>
            <a:r>
              <a:rPr spc="45" dirty="0"/>
              <a:t>ФОНДОВОГО</a:t>
            </a:r>
            <a:r>
              <a:rPr spc="114" dirty="0"/>
              <a:t> </a:t>
            </a:r>
            <a:r>
              <a:rPr spc="-10" dirty="0"/>
              <a:t>РИНКУ</a:t>
            </a:r>
          </a:p>
          <a:p>
            <a:pPr marL="12700" marR="27940">
              <a:lnSpc>
                <a:spcPct val="100000"/>
              </a:lnSpc>
            </a:pPr>
            <a:r>
              <a:rPr b="0" dirty="0">
                <a:latin typeface="Segoe UI"/>
                <a:cs typeface="Segoe UI"/>
              </a:rPr>
              <a:t>відділи</a:t>
            </a:r>
            <a:r>
              <a:rPr b="0" spc="-4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та</a:t>
            </a:r>
            <a:r>
              <a:rPr b="0" spc="-4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сектори,</a:t>
            </a:r>
            <a:r>
              <a:rPr b="0" spc="-40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повноваження</a:t>
            </a:r>
            <a:r>
              <a:rPr b="0" spc="-4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яких</a:t>
            </a:r>
            <a:r>
              <a:rPr b="0" spc="-45" dirty="0">
                <a:latin typeface="Segoe UI"/>
                <a:cs typeface="Segoe UI"/>
              </a:rPr>
              <a:t> </a:t>
            </a:r>
            <a:r>
              <a:rPr b="0" spc="-25" dirty="0">
                <a:latin typeface="Segoe UI"/>
                <a:cs typeface="Segoe UI"/>
              </a:rPr>
              <a:t>од- </a:t>
            </a:r>
            <a:r>
              <a:rPr b="0" dirty="0">
                <a:latin typeface="Segoe UI"/>
                <a:cs typeface="Segoe UI"/>
              </a:rPr>
              <a:t>ночасно</a:t>
            </a:r>
            <a:r>
              <a:rPr b="0" spc="-10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поширюються</a:t>
            </a:r>
            <a:r>
              <a:rPr b="0" spc="-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на</a:t>
            </a:r>
            <a:r>
              <a:rPr b="0" spc="-10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одну</a:t>
            </a:r>
            <a:r>
              <a:rPr b="0" spc="-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або</a:t>
            </a:r>
            <a:r>
              <a:rPr b="0" spc="-10" dirty="0">
                <a:latin typeface="Segoe UI"/>
                <a:cs typeface="Segoe UI"/>
              </a:rPr>
              <a:t> декілька областей</a:t>
            </a:r>
          </a:p>
          <a:p>
            <a:pPr marL="15875" marR="599440">
              <a:lnSpc>
                <a:spcPct val="100000"/>
              </a:lnSpc>
              <a:spcBef>
                <a:spcPts val="1920"/>
              </a:spcBef>
            </a:pPr>
            <a:r>
              <a:rPr spc="10" dirty="0"/>
              <a:t>НАЦІОНАЛЬНОЇ</a:t>
            </a:r>
            <a:r>
              <a:rPr spc="475" dirty="0"/>
              <a:t> </a:t>
            </a:r>
            <a:r>
              <a:rPr spc="45" dirty="0"/>
              <a:t>СЛУЖБИ ПОСЕРЕДНИЦТВА </a:t>
            </a:r>
            <a:r>
              <a:rPr dirty="0"/>
              <a:t>І</a:t>
            </a:r>
            <a:r>
              <a:rPr spc="45" dirty="0"/>
              <a:t> </a:t>
            </a:r>
            <a:r>
              <a:rPr spc="-10" dirty="0"/>
              <a:t>ПРИМИРЕННЯ</a:t>
            </a:r>
          </a:p>
          <a:p>
            <a:pPr marL="12700" marR="5080">
              <a:lnSpc>
                <a:spcPct val="100000"/>
              </a:lnSpc>
            </a:pPr>
            <a:r>
              <a:rPr b="0" dirty="0">
                <a:latin typeface="Segoe UI"/>
                <a:cs typeface="Segoe UI"/>
              </a:rPr>
              <a:t>відділення,</a:t>
            </a:r>
            <a:r>
              <a:rPr b="0" spc="-40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повноваження</a:t>
            </a:r>
            <a:r>
              <a:rPr b="0" spc="-3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яких</a:t>
            </a:r>
            <a:r>
              <a:rPr b="0" spc="-35" dirty="0">
                <a:latin typeface="Segoe UI"/>
                <a:cs typeface="Segoe UI"/>
              </a:rPr>
              <a:t> </a:t>
            </a:r>
            <a:r>
              <a:rPr b="0" spc="-10" dirty="0">
                <a:latin typeface="Segoe UI"/>
                <a:cs typeface="Segoe UI"/>
              </a:rPr>
              <a:t>поширюють- </a:t>
            </a:r>
            <a:r>
              <a:rPr b="0" dirty="0">
                <a:latin typeface="Segoe UI"/>
                <a:cs typeface="Segoe UI"/>
              </a:rPr>
              <a:t>ся</a:t>
            </a:r>
            <a:r>
              <a:rPr b="0" spc="-2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на</a:t>
            </a:r>
            <a:r>
              <a:rPr b="0" spc="-20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одну</a:t>
            </a:r>
            <a:r>
              <a:rPr b="0" spc="-20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область</a:t>
            </a:r>
            <a:r>
              <a:rPr b="0" spc="-25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або</a:t>
            </a:r>
            <a:r>
              <a:rPr b="0" spc="-20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одночасно</a:t>
            </a:r>
            <a:r>
              <a:rPr b="0" spc="-20" dirty="0">
                <a:latin typeface="Segoe UI"/>
                <a:cs typeface="Segoe UI"/>
              </a:rPr>
              <a:t> </a:t>
            </a:r>
            <a:r>
              <a:rPr b="0" dirty="0">
                <a:latin typeface="Segoe UI"/>
                <a:cs typeface="Segoe UI"/>
              </a:rPr>
              <a:t>область</a:t>
            </a:r>
            <a:r>
              <a:rPr b="0" spc="-20" dirty="0">
                <a:latin typeface="Segoe UI"/>
                <a:cs typeface="Segoe UI"/>
              </a:rPr>
              <a:t> </a:t>
            </a:r>
            <a:r>
              <a:rPr b="0" spc="-50" dirty="0">
                <a:latin typeface="Segoe UI"/>
                <a:cs typeface="Segoe UI"/>
              </a:rPr>
              <a:t>і </a:t>
            </a:r>
            <a:r>
              <a:rPr b="0" dirty="0">
                <a:latin typeface="Segoe UI"/>
                <a:cs typeface="Segoe UI"/>
              </a:rPr>
              <a:t>місто</a:t>
            </a:r>
            <a:r>
              <a:rPr b="0" spc="-40" dirty="0">
                <a:latin typeface="Segoe UI"/>
                <a:cs typeface="Segoe UI"/>
              </a:rPr>
              <a:t> </a:t>
            </a:r>
            <a:r>
              <a:rPr b="0" spc="-20" dirty="0">
                <a:latin typeface="Segoe UI"/>
                <a:cs typeface="Segoe UI"/>
              </a:rPr>
              <a:t>Київ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89000" y="1548904"/>
            <a:ext cx="4678045" cy="273050"/>
          </a:xfrm>
          <a:prstGeom prst="rect">
            <a:avLst/>
          </a:prstGeom>
          <a:solidFill>
            <a:srgbClr val="0B2933"/>
          </a:solidFill>
        </p:spPr>
        <p:txBody>
          <a:bodyPr vert="horz" wrap="square" lIns="0" tIns="0" rIns="0" bIns="0" rtlCol="0">
            <a:spAutoFit/>
          </a:bodyPr>
          <a:lstStyle/>
          <a:p>
            <a:pPr marL="281940">
              <a:lnSpc>
                <a:spcPts val="2035"/>
              </a:lnSpc>
            </a:pPr>
            <a:r>
              <a:rPr sz="1700" b="1" dirty="0">
                <a:solidFill>
                  <a:srgbClr val="FFFFFF"/>
                </a:solidFill>
                <a:latin typeface="Segoe UI"/>
                <a:cs typeface="Segoe UI"/>
              </a:rPr>
              <a:t>ТЕРИТОРІАЛЬНІ</a:t>
            </a:r>
            <a:r>
              <a:rPr sz="1700" b="1" spc="16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700" b="1" dirty="0">
                <a:solidFill>
                  <a:srgbClr val="FFFFFF"/>
                </a:solidFill>
                <a:latin typeface="Segoe UI"/>
                <a:cs typeface="Segoe UI"/>
              </a:rPr>
              <a:t>ОРГАНИ</a:t>
            </a:r>
            <a:r>
              <a:rPr sz="1700" b="1" spc="21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700" b="1" dirty="0">
                <a:solidFill>
                  <a:srgbClr val="FFFFFF"/>
                </a:solidFill>
                <a:latin typeface="Segoe UI"/>
                <a:cs typeface="Segoe UI"/>
              </a:rPr>
              <a:t>Є</a:t>
            </a:r>
            <a:r>
              <a:rPr sz="1700" b="1" spc="204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700" b="1" dirty="0">
                <a:solidFill>
                  <a:srgbClr val="FFFFFF"/>
                </a:solidFill>
                <a:latin typeface="Segoe UI"/>
                <a:cs typeface="Segoe UI"/>
              </a:rPr>
              <a:t>У</a:t>
            </a:r>
            <a:r>
              <a:rPr sz="1700" b="1" spc="204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700" b="1" spc="45" dirty="0">
                <a:solidFill>
                  <a:srgbClr val="FFFFFF"/>
                </a:solidFill>
                <a:latin typeface="Segoe UI"/>
                <a:cs typeface="Segoe UI"/>
              </a:rPr>
              <a:t>СКЛАДІ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26898" y="1548904"/>
            <a:ext cx="3390900" cy="273050"/>
          </a:xfrm>
          <a:prstGeom prst="rect">
            <a:avLst/>
          </a:prstGeom>
          <a:solidFill>
            <a:srgbClr val="028DCD"/>
          </a:solidFill>
        </p:spPr>
        <p:txBody>
          <a:bodyPr vert="horz" wrap="square" lIns="0" tIns="0" rIns="0" bIns="0" rtlCol="0">
            <a:spAutoFit/>
          </a:bodyPr>
          <a:lstStyle/>
          <a:p>
            <a:pPr marL="386080">
              <a:lnSpc>
                <a:spcPts val="2035"/>
              </a:lnSpc>
            </a:pPr>
            <a:r>
              <a:rPr sz="1700" b="1" dirty="0">
                <a:solidFill>
                  <a:srgbClr val="FFFFFF"/>
                </a:solidFill>
                <a:latin typeface="Segoe UI"/>
                <a:cs typeface="Segoe UI"/>
              </a:rPr>
              <a:t>ОРГАНИ</a:t>
            </a:r>
            <a:r>
              <a:rPr sz="1700" b="1" spc="18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700" b="1" spc="-10" dirty="0">
                <a:solidFill>
                  <a:srgbClr val="FFFFFF"/>
                </a:solidFill>
                <a:latin typeface="Segoe UI"/>
                <a:cs typeface="Segoe UI"/>
              </a:rPr>
              <a:t>ПРОКУРАТУРИ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889000" y="2095003"/>
            <a:ext cx="287020" cy="370205"/>
          </a:xfrm>
          <a:custGeom>
            <a:avLst/>
            <a:gdLst/>
            <a:ahLst/>
            <a:cxnLst/>
            <a:rect l="l" t="t" r="r" b="b"/>
            <a:pathLst>
              <a:path w="287019" h="370205">
                <a:moveTo>
                  <a:pt x="163080" y="0"/>
                </a:moveTo>
                <a:lnTo>
                  <a:pt x="0" y="0"/>
                </a:lnTo>
                <a:lnTo>
                  <a:pt x="123532" y="184912"/>
                </a:lnTo>
                <a:lnTo>
                  <a:pt x="0" y="369824"/>
                </a:lnTo>
                <a:lnTo>
                  <a:pt x="163080" y="369824"/>
                </a:lnTo>
                <a:lnTo>
                  <a:pt x="286613" y="184912"/>
                </a:lnTo>
                <a:lnTo>
                  <a:pt x="163080" y="0"/>
                </a:lnTo>
                <a:close/>
              </a:path>
            </a:pathLst>
          </a:custGeom>
          <a:solidFill>
            <a:srgbClr val="FED3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89000" y="3368178"/>
            <a:ext cx="287020" cy="370205"/>
          </a:xfrm>
          <a:custGeom>
            <a:avLst/>
            <a:gdLst/>
            <a:ahLst/>
            <a:cxnLst/>
            <a:rect l="l" t="t" r="r" b="b"/>
            <a:pathLst>
              <a:path w="287019" h="370204">
                <a:moveTo>
                  <a:pt x="163080" y="0"/>
                </a:moveTo>
                <a:lnTo>
                  <a:pt x="0" y="0"/>
                </a:lnTo>
                <a:lnTo>
                  <a:pt x="123532" y="184912"/>
                </a:lnTo>
                <a:lnTo>
                  <a:pt x="0" y="369824"/>
                </a:lnTo>
                <a:lnTo>
                  <a:pt x="163080" y="369824"/>
                </a:lnTo>
                <a:lnTo>
                  <a:pt x="286613" y="184912"/>
                </a:lnTo>
                <a:lnTo>
                  <a:pt x="163080" y="0"/>
                </a:lnTo>
                <a:close/>
              </a:path>
            </a:pathLst>
          </a:custGeom>
          <a:solidFill>
            <a:srgbClr val="FED3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89000" y="4697090"/>
            <a:ext cx="287020" cy="370205"/>
          </a:xfrm>
          <a:custGeom>
            <a:avLst/>
            <a:gdLst/>
            <a:ahLst/>
            <a:cxnLst/>
            <a:rect l="l" t="t" r="r" b="b"/>
            <a:pathLst>
              <a:path w="287019" h="370204">
                <a:moveTo>
                  <a:pt x="163080" y="0"/>
                </a:moveTo>
                <a:lnTo>
                  <a:pt x="0" y="0"/>
                </a:lnTo>
                <a:lnTo>
                  <a:pt x="123532" y="184912"/>
                </a:lnTo>
                <a:lnTo>
                  <a:pt x="0" y="369824"/>
                </a:lnTo>
                <a:lnTo>
                  <a:pt x="163080" y="369824"/>
                </a:lnTo>
                <a:lnTo>
                  <a:pt x="286613" y="184912"/>
                </a:lnTo>
                <a:lnTo>
                  <a:pt x="163080" y="0"/>
                </a:lnTo>
                <a:close/>
              </a:path>
            </a:pathLst>
          </a:custGeom>
          <a:solidFill>
            <a:srgbClr val="FED3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89000" y="6254253"/>
            <a:ext cx="287020" cy="370205"/>
          </a:xfrm>
          <a:custGeom>
            <a:avLst/>
            <a:gdLst/>
            <a:ahLst/>
            <a:cxnLst/>
            <a:rect l="l" t="t" r="r" b="b"/>
            <a:pathLst>
              <a:path w="287019" h="370204">
                <a:moveTo>
                  <a:pt x="163080" y="0"/>
                </a:moveTo>
                <a:lnTo>
                  <a:pt x="0" y="0"/>
                </a:lnTo>
                <a:lnTo>
                  <a:pt x="123532" y="184912"/>
                </a:lnTo>
                <a:lnTo>
                  <a:pt x="0" y="369824"/>
                </a:lnTo>
                <a:lnTo>
                  <a:pt x="163080" y="369824"/>
                </a:lnTo>
                <a:lnTo>
                  <a:pt x="286613" y="184912"/>
                </a:lnTo>
                <a:lnTo>
                  <a:pt x="163080" y="0"/>
                </a:lnTo>
                <a:close/>
              </a:path>
            </a:pathLst>
          </a:custGeom>
          <a:solidFill>
            <a:srgbClr val="FED32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object 14"/>
          <p:cNvGrpSpPr/>
          <p:nvPr/>
        </p:nvGrpSpPr>
        <p:grpSpPr>
          <a:xfrm>
            <a:off x="6176023" y="1548899"/>
            <a:ext cx="6350" cy="5940425"/>
            <a:chOff x="6176023" y="1548899"/>
            <a:chExt cx="6350" cy="5940425"/>
          </a:xfrm>
        </p:grpSpPr>
        <p:sp>
          <p:nvSpPr>
            <p:cNvPr id="15" name="object 15"/>
            <p:cNvSpPr/>
            <p:nvPr/>
          </p:nvSpPr>
          <p:spPr>
            <a:xfrm>
              <a:off x="6179198" y="1564780"/>
              <a:ext cx="0" cy="5915025"/>
            </a:xfrm>
            <a:custGeom>
              <a:avLst/>
              <a:gdLst/>
              <a:ahLst/>
              <a:cxnLst/>
              <a:rect l="l" t="t" r="r" b="b"/>
              <a:pathLst>
                <a:path h="5915025">
                  <a:moveTo>
                    <a:pt x="0" y="0"/>
                  </a:moveTo>
                  <a:lnTo>
                    <a:pt x="0" y="5914694"/>
                  </a:lnTo>
                </a:path>
              </a:pathLst>
            </a:custGeom>
            <a:ln w="6350">
              <a:solidFill>
                <a:srgbClr val="58595B"/>
              </a:solidFill>
              <a:prstDash val="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6176022" y="1548904"/>
              <a:ext cx="6350" cy="5940425"/>
            </a:xfrm>
            <a:custGeom>
              <a:avLst/>
              <a:gdLst/>
              <a:ahLst/>
              <a:cxnLst/>
              <a:rect l="l" t="t" r="r" b="b"/>
              <a:pathLst>
                <a:path w="6350" h="5940425">
                  <a:moveTo>
                    <a:pt x="6350" y="5936920"/>
                  </a:moveTo>
                  <a:lnTo>
                    <a:pt x="5410" y="5934672"/>
                  </a:lnTo>
                  <a:lnTo>
                    <a:pt x="3175" y="5933745"/>
                  </a:lnTo>
                  <a:lnTo>
                    <a:pt x="927" y="5934672"/>
                  </a:lnTo>
                  <a:lnTo>
                    <a:pt x="0" y="5936920"/>
                  </a:lnTo>
                  <a:lnTo>
                    <a:pt x="927" y="5939167"/>
                  </a:lnTo>
                  <a:lnTo>
                    <a:pt x="3175" y="5940095"/>
                  </a:lnTo>
                  <a:lnTo>
                    <a:pt x="5410" y="5939167"/>
                  </a:lnTo>
                  <a:lnTo>
                    <a:pt x="6350" y="5936920"/>
                  </a:lnTo>
                  <a:close/>
                </a:path>
                <a:path w="6350" h="5940425">
                  <a:moveTo>
                    <a:pt x="6350" y="3175"/>
                  </a:moveTo>
                  <a:lnTo>
                    <a:pt x="5410" y="927"/>
                  </a:lnTo>
                  <a:lnTo>
                    <a:pt x="3175" y="0"/>
                  </a:lnTo>
                  <a:lnTo>
                    <a:pt x="927" y="927"/>
                  </a:lnTo>
                  <a:lnTo>
                    <a:pt x="0" y="3175"/>
                  </a:lnTo>
                  <a:lnTo>
                    <a:pt x="927" y="5422"/>
                  </a:lnTo>
                  <a:lnTo>
                    <a:pt x="3175" y="6350"/>
                  </a:lnTo>
                  <a:lnTo>
                    <a:pt x="5410" y="5422"/>
                  </a:lnTo>
                  <a:lnTo>
                    <a:pt x="6350" y="3175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6814198" y="2062375"/>
            <a:ext cx="370586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231F20"/>
                </a:solidFill>
                <a:latin typeface="Segoe UI"/>
                <a:cs typeface="Segoe UI"/>
              </a:rPr>
              <a:t>СИСТЕМА</a:t>
            </a:r>
            <a:r>
              <a:rPr sz="1600" b="1" spc="30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dirty="0">
                <a:solidFill>
                  <a:srgbClr val="231F20"/>
                </a:solidFill>
                <a:latin typeface="Segoe UI"/>
                <a:cs typeface="Segoe UI"/>
              </a:rPr>
              <a:t>ПРОКУРАТУРИ</a:t>
            </a:r>
            <a:r>
              <a:rPr sz="1600" b="1" spc="30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b="1" spc="-10" dirty="0">
                <a:solidFill>
                  <a:srgbClr val="231F20"/>
                </a:solidFill>
                <a:latin typeface="Segoe UI"/>
                <a:cs typeface="Segoe UI"/>
              </a:rPr>
              <a:t>УКРАЇНИ:</a:t>
            </a:r>
            <a:endParaRPr sz="1600">
              <a:latin typeface="Segoe UI"/>
              <a:cs typeface="Segoe UI"/>
            </a:endParaRPr>
          </a:p>
          <a:p>
            <a:pPr marL="240029" indent="-227329">
              <a:lnSpc>
                <a:spcPct val="100000"/>
              </a:lnSpc>
              <a:buFont typeface="Segoe UI"/>
              <a:buAutoNum type="arabicPeriod"/>
              <a:tabLst>
                <a:tab pos="240029" algn="l"/>
              </a:tabLst>
            </a:pPr>
            <a:r>
              <a:rPr sz="1600" dirty="0">
                <a:solidFill>
                  <a:srgbClr val="231F20"/>
                </a:solidFill>
                <a:latin typeface="Segoe UI"/>
                <a:cs typeface="Segoe UI"/>
              </a:rPr>
              <a:t>Офіс</a:t>
            </a:r>
            <a:r>
              <a:rPr sz="16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dirty="0">
                <a:solidFill>
                  <a:srgbClr val="231F20"/>
                </a:solidFill>
                <a:latin typeface="Segoe UI"/>
                <a:cs typeface="Segoe UI"/>
              </a:rPr>
              <a:t>Генерального</a:t>
            </a:r>
            <a:r>
              <a:rPr sz="16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rgbClr val="231F20"/>
                </a:solidFill>
                <a:latin typeface="Segoe UI"/>
                <a:cs typeface="Segoe UI"/>
              </a:rPr>
              <a:t>прокурора;</a:t>
            </a:r>
            <a:endParaRPr sz="1600">
              <a:latin typeface="Segoe UI"/>
              <a:cs typeface="Segoe UI"/>
            </a:endParaRPr>
          </a:p>
          <a:p>
            <a:pPr marL="239395" indent="-226695">
              <a:lnSpc>
                <a:spcPct val="100000"/>
              </a:lnSpc>
              <a:buFont typeface="Segoe UI"/>
              <a:buAutoNum type="arabicPeriod"/>
              <a:tabLst>
                <a:tab pos="239395" algn="l"/>
              </a:tabLst>
            </a:pPr>
            <a:r>
              <a:rPr sz="1600" dirty="0">
                <a:solidFill>
                  <a:srgbClr val="231F20"/>
                </a:solidFill>
                <a:latin typeface="Segoe UI"/>
                <a:cs typeface="Segoe UI"/>
              </a:rPr>
              <a:t>Обласні</a:t>
            </a:r>
            <a:r>
              <a:rPr sz="16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rgbClr val="231F20"/>
                </a:solidFill>
                <a:latin typeface="Segoe UI"/>
                <a:cs typeface="Segoe UI"/>
              </a:rPr>
              <a:t>прокуратури;</a:t>
            </a:r>
            <a:endParaRPr sz="1600">
              <a:latin typeface="Segoe UI"/>
              <a:cs typeface="Segoe UI"/>
            </a:endParaRPr>
          </a:p>
          <a:p>
            <a:pPr marL="239395" indent="-226695">
              <a:lnSpc>
                <a:spcPct val="100000"/>
              </a:lnSpc>
              <a:buFont typeface="Segoe UI"/>
              <a:buAutoNum type="arabicPeriod"/>
              <a:tabLst>
                <a:tab pos="239395" algn="l"/>
              </a:tabLst>
            </a:pPr>
            <a:r>
              <a:rPr sz="1600" dirty="0">
                <a:solidFill>
                  <a:srgbClr val="231F20"/>
                </a:solidFill>
                <a:latin typeface="Segoe UI"/>
                <a:cs typeface="Segoe UI"/>
              </a:rPr>
              <a:t>Окружні</a:t>
            </a:r>
            <a:r>
              <a:rPr sz="1600" spc="-10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600" spc="-10" dirty="0">
                <a:solidFill>
                  <a:srgbClr val="231F20"/>
                </a:solidFill>
                <a:latin typeface="Segoe UI"/>
                <a:cs typeface="Segoe UI"/>
              </a:rPr>
              <a:t>прокуратури;</a:t>
            </a:r>
            <a:endParaRPr sz="1600">
              <a:latin typeface="Segoe UI"/>
              <a:cs typeface="Segoe UI"/>
            </a:endParaRPr>
          </a:p>
          <a:p>
            <a:pPr marL="12700" marR="491490" indent="226695">
              <a:lnSpc>
                <a:spcPct val="100000"/>
              </a:lnSpc>
              <a:buFont typeface="Segoe UI"/>
              <a:buAutoNum type="arabicPeriod"/>
              <a:tabLst>
                <a:tab pos="239395" algn="l"/>
              </a:tabLst>
            </a:pPr>
            <a:r>
              <a:rPr sz="1600" dirty="0">
                <a:solidFill>
                  <a:srgbClr val="231F20"/>
                </a:solidFill>
                <a:latin typeface="Segoe UI"/>
                <a:cs typeface="Segoe UI"/>
              </a:rPr>
              <a:t>Спеціалізована </a:t>
            </a:r>
            <a:r>
              <a:rPr sz="1600" spc="-10" dirty="0">
                <a:solidFill>
                  <a:srgbClr val="231F20"/>
                </a:solidFill>
                <a:latin typeface="Segoe UI"/>
                <a:cs typeface="Segoe UI"/>
              </a:rPr>
              <a:t>антикорупційна прокуратура.</a:t>
            </a:r>
            <a:endParaRPr sz="1600">
              <a:latin typeface="Segoe UI"/>
              <a:cs typeface="Segoe U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0954398" y="2130336"/>
            <a:ext cx="2271395" cy="1377950"/>
          </a:xfrm>
          <a:prstGeom prst="rect">
            <a:avLst/>
          </a:prstGeom>
          <a:ln w="12700">
            <a:solidFill>
              <a:srgbClr val="028DCD"/>
            </a:solidFill>
          </a:ln>
        </p:spPr>
        <p:txBody>
          <a:bodyPr vert="horz" wrap="square" lIns="0" tIns="149225" rIns="0" bIns="0" rtlCol="0">
            <a:spAutoFit/>
          </a:bodyPr>
          <a:lstStyle/>
          <a:p>
            <a:pPr marL="133350" marR="127635">
              <a:lnSpc>
                <a:spcPct val="100000"/>
              </a:lnSpc>
              <a:spcBef>
                <a:spcPts val="1175"/>
              </a:spcBef>
            </a:pPr>
            <a:r>
              <a:rPr sz="1400" dirty="0">
                <a:solidFill>
                  <a:srgbClr val="231F20"/>
                </a:solidFill>
                <a:latin typeface="Segoe UI"/>
                <a:cs typeface="Segoe UI"/>
              </a:rPr>
              <a:t>Наказом</a:t>
            </a:r>
            <a:r>
              <a:rPr sz="1400" spc="-9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Segoe UI"/>
                <a:cs typeface="Segoe UI"/>
              </a:rPr>
              <a:t>Генерального </a:t>
            </a:r>
            <a:r>
              <a:rPr sz="1400" dirty="0">
                <a:solidFill>
                  <a:srgbClr val="231F20"/>
                </a:solidFill>
                <a:latin typeface="Segoe UI"/>
                <a:cs typeface="Segoe UI"/>
              </a:rPr>
              <a:t>прокурора</a:t>
            </a:r>
            <a:r>
              <a:rPr sz="1400" spc="-7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Segoe UI"/>
                <a:cs typeface="Segoe UI"/>
              </a:rPr>
              <a:t>затверджено </a:t>
            </a:r>
            <a:r>
              <a:rPr sz="1400" dirty="0">
                <a:solidFill>
                  <a:srgbClr val="231F20"/>
                </a:solidFill>
                <a:latin typeface="Segoe UI"/>
                <a:cs typeface="Segoe UI"/>
              </a:rPr>
              <a:t>перелік</a:t>
            </a:r>
            <a:r>
              <a:rPr sz="14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400" dirty="0">
                <a:solidFill>
                  <a:srgbClr val="231F20"/>
                </a:solidFill>
                <a:latin typeface="Segoe UI"/>
                <a:cs typeface="Segoe UI"/>
              </a:rPr>
              <a:t>і</a:t>
            </a:r>
            <a:r>
              <a:rPr sz="14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Segoe UI"/>
                <a:cs typeface="Segoe UI"/>
              </a:rPr>
              <a:t>територіальну </a:t>
            </a:r>
            <a:r>
              <a:rPr sz="1400" dirty="0">
                <a:solidFill>
                  <a:srgbClr val="231F20"/>
                </a:solidFill>
                <a:latin typeface="Segoe UI"/>
                <a:cs typeface="Segoe UI"/>
              </a:rPr>
              <a:t>юрисдикцію </a:t>
            </a:r>
            <a:r>
              <a:rPr sz="1400" spc="-25" dirty="0">
                <a:solidFill>
                  <a:srgbClr val="231F20"/>
                </a:solidFill>
                <a:latin typeface="Segoe UI"/>
                <a:cs typeface="Segoe UI"/>
              </a:rPr>
              <a:t>193 </a:t>
            </a:r>
            <a:r>
              <a:rPr sz="1400" dirty="0">
                <a:solidFill>
                  <a:srgbClr val="231F20"/>
                </a:solidFill>
                <a:latin typeface="Segoe UI"/>
                <a:cs typeface="Segoe UI"/>
              </a:rPr>
              <a:t>окружних</a:t>
            </a:r>
            <a:r>
              <a:rPr sz="14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400" spc="-10" dirty="0">
                <a:solidFill>
                  <a:srgbClr val="231F20"/>
                </a:solidFill>
                <a:latin typeface="Segoe UI"/>
                <a:cs typeface="Segoe UI"/>
              </a:rPr>
              <a:t>прокуратур</a:t>
            </a:r>
            <a:endParaRPr sz="1400">
              <a:latin typeface="Segoe UI"/>
              <a:cs typeface="Segoe U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826898" y="3823030"/>
            <a:ext cx="2049145" cy="1099820"/>
          </a:xfrm>
          <a:prstGeom prst="rect">
            <a:avLst/>
          </a:prstGeom>
          <a:solidFill>
            <a:srgbClr val="FED32B"/>
          </a:solidFill>
        </p:spPr>
        <p:txBody>
          <a:bodyPr vert="horz" wrap="square" lIns="0" tIns="85725" rIns="0" bIns="0" rtlCol="0">
            <a:spAutoFit/>
          </a:bodyPr>
          <a:lstStyle/>
          <a:p>
            <a:pPr marL="130175" marR="244475">
              <a:lnSpc>
                <a:spcPct val="100000"/>
              </a:lnSpc>
              <a:spcBef>
                <a:spcPts val="675"/>
              </a:spcBef>
            </a:pPr>
            <a:r>
              <a:rPr sz="1500" b="1" spc="-10" dirty="0">
                <a:solidFill>
                  <a:srgbClr val="231F20"/>
                </a:solidFill>
                <a:latin typeface="Segoe UI"/>
                <a:cs typeface="Segoe UI"/>
              </a:rPr>
              <a:t>ТЕРИТОРІАЛЬНА </a:t>
            </a:r>
            <a:r>
              <a:rPr sz="1500" b="1" spc="40" dirty="0">
                <a:solidFill>
                  <a:srgbClr val="231F20"/>
                </a:solidFill>
                <a:latin typeface="Segoe UI"/>
                <a:cs typeface="Segoe UI"/>
              </a:rPr>
              <a:t>ОСНОВА </a:t>
            </a:r>
            <a:r>
              <a:rPr sz="1500" b="1" spc="-10" dirty="0">
                <a:solidFill>
                  <a:srgbClr val="231F20"/>
                </a:solidFill>
                <a:latin typeface="Segoe UI"/>
                <a:cs typeface="Segoe UI"/>
              </a:rPr>
              <a:t>ОБЛАСНИХ ПРОКУРАТУР: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826898" y="5063299"/>
            <a:ext cx="2032000" cy="1099820"/>
          </a:xfrm>
          <a:prstGeom prst="rect">
            <a:avLst/>
          </a:prstGeom>
          <a:solidFill>
            <a:srgbClr val="FED32B"/>
          </a:solidFill>
        </p:spPr>
        <p:txBody>
          <a:bodyPr vert="horz" wrap="square" lIns="0" tIns="85725" rIns="0" bIns="0" rtlCol="0">
            <a:spAutoFit/>
          </a:bodyPr>
          <a:lstStyle/>
          <a:p>
            <a:pPr marL="130175" marR="227965">
              <a:lnSpc>
                <a:spcPct val="100000"/>
              </a:lnSpc>
              <a:spcBef>
                <a:spcPts val="675"/>
              </a:spcBef>
            </a:pPr>
            <a:r>
              <a:rPr sz="1500" b="1" spc="-10" dirty="0">
                <a:solidFill>
                  <a:srgbClr val="231F20"/>
                </a:solidFill>
                <a:latin typeface="Segoe UI"/>
                <a:cs typeface="Segoe UI"/>
              </a:rPr>
              <a:t>ТЕРИТОРІАЛЬНА </a:t>
            </a:r>
            <a:r>
              <a:rPr sz="1500" b="1" spc="40" dirty="0">
                <a:solidFill>
                  <a:srgbClr val="231F20"/>
                </a:solidFill>
                <a:latin typeface="Segoe UI"/>
                <a:cs typeface="Segoe UI"/>
              </a:rPr>
              <a:t>ОСНОВА </a:t>
            </a:r>
            <a:r>
              <a:rPr sz="1500" b="1" spc="-10" dirty="0">
                <a:solidFill>
                  <a:srgbClr val="231F20"/>
                </a:solidFill>
                <a:latin typeface="Segoe UI"/>
                <a:cs typeface="Segoe UI"/>
              </a:rPr>
              <a:t>ОКРУЖНИХ ПРОКУРАТУР:</a:t>
            </a:r>
            <a:endParaRPr sz="1500">
              <a:latin typeface="Segoe UI"/>
              <a:cs typeface="Segoe UI"/>
            </a:endParaRPr>
          </a:p>
        </p:txBody>
      </p:sp>
      <p:grpSp>
        <p:nvGrpSpPr>
          <p:cNvPr id="21" name="object 21"/>
          <p:cNvGrpSpPr/>
          <p:nvPr/>
        </p:nvGrpSpPr>
        <p:grpSpPr>
          <a:xfrm>
            <a:off x="9002724" y="4072141"/>
            <a:ext cx="111760" cy="601345"/>
            <a:chOff x="9002724" y="4072141"/>
            <a:chExt cx="111760" cy="601345"/>
          </a:xfrm>
        </p:grpSpPr>
        <p:pic>
          <p:nvPicPr>
            <p:cNvPr id="22" name="object 22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02724" y="4072141"/>
              <a:ext cx="111620" cy="144018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02724" y="4300741"/>
              <a:ext cx="111620" cy="144018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002724" y="4529341"/>
              <a:ext cx="111620" cy="144018"/>
            </a:xfrm>
            <a:prstGeom prst="rect">
              <a:avLst/>
            </a:prstGeom>
          </p:spPr>
        </p:pic>
      </p:grpSp>
      <p:sp>
        <p:nvSpPr>
          <p:cNvPr id="25" name="object 25"/>
          <p:cNvSpPr txBox="1"/>
          <p:nvPr/>
        </p:nvSpPr>
        <p:spPr>
          <a:xfrm>
            <a:off x="8875724" y="4012960"/>
            <a:ext cx="433768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0195" marR="3119120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область;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місто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Київ;</a:t>
            </a:r>
            <a:endParaRPr sz="1500" dirty="0">
              <a:latin typeface="Segoe UI"/>
              <a:cs typeface="Segoe UI"/>
            </a:endParaRPr>
          </a:p>
          <a:p>
            <a:pPr marL="290195">
              <a:lnSpc>
                <a:spcPct val="100000"/>
              </a:lnSpc>
            </a:pP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АРК</a:t>
            </a:r>
            <a:r>
              <a:rPr sz="1500" spc="-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та місто</a:t>
            </a:r>
            <a:r>
              <a:rPr sz="1500" spc="-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Севастополь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одночасно.</a:t>
            </a:r>
            <a:endParaRPr sz="1500" dirty="0">
              <a:latin typeface="Segoe UI"/>
              <a:cs typeface="Segoe U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8869374" y="3829380"/>
            <a:ext cx="4350385" cy="1087120"/>
          </a:xfrm>
          <a:custGeom>
            <a:avLst/>
            <a:gdLst/>
            <a:ahLst/>
            <a:cxnLst/>
            <a:rect l="l" t="t" r="r" b="b"/>
            <a:pathLst>
              <a:path w="4350384" h="1087120">
                <a:moveTo>
                  <a:pt x="0" y="1086739"/>
                </a:moveTo>
                <a:lnTo>
                  <a:pt x="4350054" y="1086739"/>
                </a:lnTo>
                <a:lnTo>
                  <a:pt x="4350054" y="0"/>
                </a:lnTo>
                <a:lnTo>
                  <a:pt x="0" y="0"/>
                </a:lnTo>
                <a:lnTo>
                  <a:pt x="0" y="1086739"/>
                </a:lnTo>
                <a:close/>
              </a:path>
            </a:pathLst>
          </a:custGeom>
          <a:ln w="12700">
            <a:solidFill>
              <a:srgbClr val="FED3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7" name="object 27"/>
          <p:cNvGrpSpPr/>
          <p:nvPr/>
        </p:nvGrpSpPr>
        <p:grpSpPr>
          <a:xfrm>
            <a:off x="8998591" y="5250602"/>
            <a:ext cx="111760" cy="2064385"/>
            <a:chOff x="8998591" y="5250602"/>
            <a:chExt cx="111760" cy="2064385"/>
          </a:xfrm>
        </p:grpSpPr>
        <p:pic>
          <p:nvPicPr>
            <p:cNvPr id="28" name="object 2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98591" y="5250602"/>
              <a:ext cx="111620" cy="144018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98591" y="5509684"/>
              <a:ext cx="111620" cy="144017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998591" y="5997362"/>
              <a:ext cx="111620" cy="144017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998591" y="7170842"/>
              <a:ext cx="111620" cy="144018"/>
            </a:xfrm>
            <a:prstGeom prst="rect">
              <a:avLst/>
            </a:prstGeom>
          </p:spPr>
        </p:pic>
      </p:grpSp>
      <p:sp>
        <p:nvSpPr>
          <p:cNvPr id="32" name="object 32"/>
          <p:cNvSpPr txBox="1"/>
          <p:nvPr/>
        </p:nvSpPr>
        <p:spPr>
          <a:xfrm>
            <a:off x="9150998" y="5160939"/>
            <a:ext cx="1766570" cy="2436307"/>
          </a:xfrm>
          <a:prstGeom prst="rect">
            <a:avLst/>
          </a:prstGeom>
        </p:spPr>
        <p:txBody>
          <a:bodyPr vert="horz" wrap="square" lIns="0" tIns="27939" rIns="0" bIns="0" rtlCol="0">
            <a:spAutoFit/>
          </a:bodyPr>
          <a:lstStyle/>
          <a:p>
            <a:pPr marR="80010" indent="17780" algn="just">
              <a:lnSpc>
                <a:spcPct val="106700"/>
              </a:lnSpc>
              <a:spcBef>
                <a:spcPts val="219"/>
              </a:spcBef>
            </a:pP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один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район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у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місті;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декілька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районів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у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місті;</a:t>
            </a:r>
            <a:endParaRPr sz="1500" dirty="0">
              <a:latin typeface="Segoe UI"/>
              <a:cs typeface="Segoe UI"/>
            </a:endParaRPr>
          </a:p>
          <a:p>
            <a:pPr marR="5080" indent="6985">
              <a:lnSpc>
                <a:spcPct val="100000"/>
              </a:lnSpc>
              <a:spcBef>
                <a:spcPts val="240"/>
              </a:spcBef>
            </a:pP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частина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території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те- 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риторіальної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грома- 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ди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(декілька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районів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у</a:t>
            </a:r>
            <a:r>
              <a:rPr sz="1500" spc="-7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місті</a:t>
            </a:r>
            <a:r>
              <a:rPr sz="1500" spc="-7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500" spc="-7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декілька 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населених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пунктів);</a:t>
            </a:r>
            <a:endParaRPr sz="1500" dirty="0">
              <a:latin typeface="Segoe UI"/>
              <a:cs typeface="Segoe UI"/>
            </a:endParaRPr>
          </a:p>
          <a:p>
            <a:pPr marL="17780">
              <a:lnSpc>
                <a:spcPct val="100000"/>
              </a:lnSpc>
              <a:spcBef>
                <a:spcPts val="240"/>
              </a:spcBef>
            </a:pPr>
            <a:r>
              <a:rPr lang="uk-UA" sz="1500" spc="-10" dirty="0">
                <a:solidFill>
                  <a:srgbClr val="231F20"/>
                </a:solidFill>
                <a:latin typeface="Segoe UI"/>
                <a:cs typeface="Segoe UI"/>
              </a:rPr>
              <a:t>д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екілька</a:t>
            </a:r>
            <a:r>
              <a:rPr lang="uk-UA" sz="15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uk-UA" sz="1500" dirty="0">
                <a:solidFill>
                  <a:srgbClr val="231F20"/>
                </a:solidFill>
                <a:latin typeface="Segoe UI"/>
                <a:cs typeface="Segoe UI"/>
              </a:rPr>
              <a:t>населених </a:t>
            </a:r>
            <a:r>
              <a:rPr lang="uk-UA" sz="1500" spc="-10" dirty="0">
                <a:solidFill>
                  <a:srgbClr val="231F20"/>
                </a:solidFill>
                <a:latin typeface="Segoe UI"/>
                <a:cs typeface="Segoe UI"/>
              </a:rPr>
              <a:t>пунктів; </a:t>
            </a:r>
            <a:endParaRPr sz="1500" dirty="0">
              <a:latin typeface="Segoe UI"/>
              <a:cs typeface="Segoe UI"/>
            </a:endParaRPr>
          </a:p>
        </p:txBody>
      </p:sp>
      <p:grpSp>
        <p:nvGrpSpPr>
          <p:cNvPr id="33" name="object 33"/>
          <p:cNvGrpSpPr/>
          <p:nvPr/>
        </p:nvGrpSpPr>
        <p:grpSpPr>
          <a:xfrm>
            <a:off x="11103301" y="5275706"/>
            <a:ext cx="111760" cy="1774825"/>
            <a:chOff x="11121711" y="5515677"/>
            <a:chExt cx="111760" cy="1774825"/>
          </a:xfrm>
        </p:grpSpPr>
        <p:pic>
          <p:nvPicPr>
            <p:cNvPr id="34" name="object 3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121711" y="5515677"/>
              <a:ext cx="111620" cy="144017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121711" y="6231957"/>
              <a:ext cx="111620" cy="144017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121711" y="6917756"/>
              <a:ext cx="111620" cy="144018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121711" y="7146356"/>
              <a:ext cx="111620" cy="144018"/>
            </a:xfrm>
            <a:prstGeom prst="rect">
              <a:avLst/>
            </a:prstGeom>
          </p:spPr>
        </p:pic>
      </p:grpSp>
      <p:sp>
        <p:nvSpPr>
          <p:cNvPr id="38" name="object 38"/>
          <p:cNvSpPr txBox="1"/>
          <p:nvPr/>
        </p:nvSpPr>
        <p:spPr>
          <a:xfrm>
            <a:off x="11274116" y="5166933"/>
            <a:ext cx="1712595" cy="193335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R="76835">
              <a:lnSpc>
                <a:spcPct val="104400"/>
              </a:lnSpc>
              <a:spcBef>
                <a:spcPts val="260"/>
              </a:spcBef>
            </a:pP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територія</a:t>
            </a:r>
            <a:r>
              <a:rPr sz="1500" spc="-7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однієї територіальної громади;</a:t>
            </a:r>
            <a:endParaRPr sz="1500" dirty="0">
              <a:latin typeface="Segoe UI"/>
              <a:cs typeface="Segoe UI"/>
            </a:endParaRPr>
          </a:p>
          <a:p>
            <a:pPr marR="5080" indent="17780">
              <a:lnSpc>
                <a:spcPct val="100000"/>
              </a:lnSpc>
              <a:spcBef>
                <a:spcPts val="240"/>
              </a:spcBef>
            </a:pP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території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декількох територіальних громад;</a:t>
            </a:r>
            <a:endParaRPr sz="1500" dirty="0">
              <a:latin typeface="Segoe UI"/>
              <a:cs typeface="Segoe UI"/>
            </a:endParaRPr>
          </a:p>
          <a:p>
            <a:pPr marL="10795">
              <a:lnSpc>
                <a:spcPct val="100000"/>
              </a:lnSpc>
            </a:pP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район;</a:t>
            </a:r>
            <a:endParaRPr sz="1500" dirty="0">
              <a:latin typeface="Segoe UI"/>
              <a:cs typeface="Segoe UI"/>
            </a:endParaRPr>
          </a:p>
          <a:p>
            <a:pPr marL="10795">
              <a:lnSpc>
                <a:spcPct val="100000"/>
              </a:lnSpc>
            </a:pP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декілька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районів.</a:t>
            </a:r>
            <a:endParaRPr sz="1500" dirty="0">
              <a:latin typeface="Segoe UI"/>
              <a:cs typeface="Segoe UI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8865248" y="5069648"/>
            <a:ext cx="4360545" cy="2677339"/>
          </a:xfrm>
          <a:custGeom>
            <a:avLst/>
            <a:gdLst/>
            <a:ahLst/>
            <a:cxnLst/>
            <a:rect l="l" t="t" r="r" b="b"/>
            <a:pathLst>
              <a:path w="4360544" h="2413000">
                <a:moveTo>
                  <a:pt x="0" y="2413000"/>
                </a:moveTo>
                <a:lnTo>
                  <a:pt x="4360532" y="2413000"/>
                </a:lnTo>
                <a:lnTo>
                  <a:pt x="4360532" y="0"/>
                </a:lnTo>
                <a:lnTo>
                  <a:pt x="0" y="0"/>
                </a:lnTo>
                <a:lnTo>
                  <a:pt x="0" y="2413000"/>
                </a:lnTo>
                <a:close/>
              </a:path>
            </a:pathLst>
          </a:custGeom>
          <a:ln w="12700">
            <a:solidFill>
              <a:srgbClr val="FED3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2548311" y="762012"/>
            <a:ext cx="677545" cy="574675"/>
          </a:xfrm>
          <a:custGeom>
            <a:avLst/>
            <a:gdLst/>
            <a:ahLst/>
            <a:cxnLst/>
            <a:rect l="l" t="t" r="r" b="b"/>
            <a:pathLst>
              <a:path w="677544" h="574675">
                <a:moveTo>
                  <a:pt x="203593" y="145389"/>
                </a:moveTo>
                <a:lnTo>
                  <a:pt x="197358" y="115785"/>
                </a:lnTo>
                <a:lnTo>
                  <a:pt x="180771" y="91757"/>
                </a:lnTo>
                <a:lnTo>
                  <a:pt x="156273" y="75692"/>
                </a:lnTo>
                <a:lnTo>
                  <a:pt x="126352" y="70015"/>
                </a:lnTo>
                <a:lnTo>
                  <a:pt x="96977" y="76250"/>
                </a:lnTo>
                <a:lnTo>
                  <a:pt x="72834" y="92633"/>
                </a:lnTo>
                <a:lnTo>
                  <a:pt x="56489" y="116636"/>
                </a:lnTo>
                <a:lnTo>
                  <a:pt x="50482" y="145719"/>
                </a:lnTo>
                <a:lnTo>
                  <a:pt x="56616" y="175133"/>
                </a:lnTo>
                <a:lnTo>
                  <a:pt x="73304" y="199288"/>
                </a:lnTo>
                <a:lnTo>
                  <a:pt x="97878" y="215595"/>
                </a:lnTo>
                <a:lnTo>
                  <a:pt x="127711" y="221475"/>
                </a:lnTo>
                <a:lnTo>
                  <a:pt x="157353" y="215328"/>
                </a:lnTo>
                <a:lnTo>
                  <a:pt x="181533" y="198945"/>
                </a:lnTo>
                <a:lnTo>
                  <a:pt x="197777" y="174802"/>
                </a:lnTo>
                <a:lnTo>
                  <a:pt x="203593" y="145389"/>
                </a:lnTo>
                <a:close/>
              </a:path>
              <a:path w="677544" h="574675">
                <a:moveTo>
                  <a:pt x="232410" y="253542"/>
                </a:moveTo>
                <a:lnTo>
                  <a:pt x="204533" y="227063"/>
                </a:lnTo>
                <a:lnTo>
                  <a:pt x="191401" y="220154"/>
                </a:lnTo>
                <a:lnTo>
                  <a:pt x="187998" y="220497"/>
                </a:lnTo>
                <a:lnTo>
                  <a:pt x="186283" y="221703"/>
                </a:lnTo>
                <a:lnTo>
                  <a:pt x="157251" y="236677"/>
                </a:lnTo>
                <a:lnTo>
                  <a:pt x="127342" y="241668"/>
                </a:lnTo>
                <a:lnTo>
                  <a:pt x="97358" y="236664"/>
                </a:lnTo>
                <a:lnTo>
                  <a:pt x="68110" y="221691"/>
                </a:lnTo>
                <a:lnTo>
                  <a:pt x="66294" y="220421"/>
                </a:lnTo>
                <a:lnTo>
                  <a:pt x="62484" y="220306"/>
                </a:lnTo>
                <a:lnTo>
                  <a:pt x="22440" y="251383"/>
                </a:lnTo>
                <a:lnTo>
                  <a:pt x="3213" y="295046"/>
                </a:lnTo>
                <a:lnTo>
                  <a:pt x="342" y="333286"/>
                </a:lnTo>
                <a:lnTo>
                  <a:pt x="0" y="377278"/>
                </a:lnTo>
                <a:lnTo>
                  <a:pt x="3924" y="378891"/>
                </a:lnTo>
                <a:lnTo>
                  <a:pt x="152882" y="378942"/>
                </a:lnTo>
                <a:lnTo>
                  <a:pt x="154559" y="377532"/>
                </a:lnTo>
                <a:lnTo>
                  <a:pt x="156260" y="374357"/>
                </a:lnTo>
                <a:lnTo>
                  <a:pt x="160058" y="368706"/>
                </a:lnTo>
                <a:lnTo>
                  <a:pt x="164769" y="364210"/>
                </a:lnTo>
                <a:lnTo>
                  <a:pt x="170421" y="361022"/>
                </a:lnTo>
                <a:lnTo>
                  <a:pt x="176987" y="359308"/>
                </a:lnTo>
                <a:lnTo>
                  <a:pt x="184162" y="358355"/>
                </a:lnTo>
                <a:lnTo>
                  <a:pt x="191528" y="358940"/>
                </a:lnTo>
                <a:lnTo>
                  <a:pt x="201701" y="357835"/>
                </a:lnTo>
                <a:lnTo>
                  <a:pt x="206349" y="356222"/>
                </a:lnTo>
                <a:lnTo>
                  <a:pt x="207606" y="351599"/>
                </a:lnTo>
                <a:lnTo>
                  <a:pt x="205816" y="347573"/>
                </a:lnTo>
                <a:lnTo>
                  <a:pt x="201142" y="341172"/>
                </a:lnTo>
                <a:lnTo>
                  <a:pt x="197294" y="338137"/>
                </a:lnTo>
                <a:lnTo>
                  <a:pt x="193954" y="334721"/>
                </a:lnTo>
                <a:lnTo>
                  <a:pt x="186486" y="323888"/>
                </a:lnTo>
                <a:lnTo>
                  <a:pt x="183997" y="312305"/>
                </a:lnTo>
                <a:lnTo>
                  <a:pt x="186486" y="300685"/>
                </a:lnTo>
                <a:lnTo>
                  <a:pt x="193967" y="289788"/>
                </a:lnTo>
                <a:lnTo>
                  <a:pt x="205079" y="278358"/>
                </a:lnTo>
                <a:lnTo>
                  <a:pt x="210883" y="272897"/>
                </a:lnTo>
                <a:lnTo>
                  <a:pt x="232410" y="253542"/>
                </a:lnTo>
                <a:close/>
              </a:path>
              <a:path w="677544" h="574675">
                <a:moveTo>
                  <a:pt x="415112" y="74650"/>
                </a:moveTo>
                <a:lnTo>
                  <a:pt x="408927" y="45415"/>
                </a:lnTo>
                <a:lnTo>
                  <a:pt x="392341" y="21602"/>
                </a:lnTo>
                <a:lnTo>
                  <a:pt x="367855" y="5664"/>
                </a:lnTo>
                <a:lnTo>
                  <a:pt x="337997" y="0"/>
                </a:lnTo>
                <a:lnTo>
                  <a:pt x="308089" y="6159"/>
                </a:lnTo>
                <a:lnTo>
                  <a:pt x="283946" y="22517"/>
                </a:lnTo>
                <a:lnTo>
                  <a:pt x="267855" y="46761"/>
                </a:lnTo>
                <a:lnTo>
                  <a:pt x="262115" y="76568"/>
                </a:lnTo>
                <a:lnTo>
                  <a:pt x="268351" y="105537"/>
                </a:lnTo>
                <a:lnTo>
                  <a:pt x="284937" y="129260"/>
                </a:lnTo>
                <a:lnTo>
                  <a:pt x="309308" y="145224"/>
                </a:lnTo>
                <a:lnTo>
                  <a:pt x="338886" y="150964"/>
                </a:lnTo>
                <a:lnTo>
                  <a:pt x="368846" y="144856"/>
                </a:lnTo>
                <a:lnTo>
                  <a:pt x="393090" y="128524"/>
                </a:lnTo>
                <a:lnTo>
                  <a:pt x="409295" y="104343"/>
                </a:lnTo>
                <a:lnTo>
                  <a:pt x="415112" y="74650"/>
                </a:lnTo>
                <a:close/>
              </a:path>
              <a:path w="677544" h="574675">
                <a:moveTo>
                  <a:pt x="459143" y="210807"/>
                </a:moveTo>
                <a:lnTo>
                  <a:pt x="436753" y="174282"/>
                </a:lnTo>
                <a:lnTo>
                  <a:pt x="405892" y="150914"/>
                </a:lnTo>
                <a:lnTo>
                  <a:pt x="402386" y="149059"/>
                </a:lnTo>
                <a:lnTo>
                  <a:pt x="399961" y="149428"/>
                </a:lnTo>
                <a:lnTo>
                  <a:pt x="396760" y="151815"/>
                </a:lnTo>
                <a:lnTo>
                  <a:pt x="368782" y="166408"/>
                </a:lnTo>
                <a:lnTo>
                  <a:pt x="338696" y="171284"/>
                </a:lnTo>
                <a:lnTo>
                  <a:pt x="308584" y="166446"/>
                </a:lnTo>
                <a:lnTo>
                  <a:pt x="280568" y="151879"/>
                </a:lnTo>
                <a:lnTo>
                  <a:pt x="277431" y="149555"/>
                </a:lnTo>
                <a:lnTo>
                  <a:pt x="275005" y="148971"/>
                </a:lnTo>
                <a:lnTo>
                  <a:pt x="240804" y="173977"/>
                </a:lnTo>
                <a:lnTo>
                  <a:pt x="219811" y="206095"/>
                </a:lnTo>
                <a:lnTo>
                  <a:pt x="218033" y="210146"/>
                </a:lnTo>
                <a:lnTo>
                  <a:pt x="218617" y="212445"/>
                </a:lnTo>
                <a:lnTo>
                  <a:pt x="222300" y="215074"/>
                </a:lnTo>
                <a:lnTo>
                  <a:pt x="232003" y="222935"/>
                </a:lnTo>
                <a:lnTo>
                  <a:pt x="240703" y="231736"/>
                </a:lnTo>
                <a:lnTo>
                  <a:pt x="248602" y="241287"/>
                </a:lnTo>
                <a:lnTo>
                  <a:pt x="260680" y="257784"/>
                </a:lnTo>
                <a:lnTo>
                  <a:pt x="265861" y="263829"/>
                </a:lnTo>
                <a:lnTo>
                  <a:pt x="278269" y="277025"/>
                </a:lnTo>
                <a:lnTo>
                  <a:pt x="282257" y="278028"/>
                </a:lnTo>
                <a:lnTo>
                  <a:pt x="286067" y="276085"/>
                </a:lnTo>
                <a:lnTo>
                  <a:pt x="287845" y="272821"/>
                </a:lnTo>
                <a:lnTo>
                  <a:pt x="288823" y="265391"/>
                </a:lnTo>
                <a:lnTo>
                  <a:pt x="288340" y="260311"/>
                </a:lnTo>
                <a:lnTo>
                  <a:pt x="288417" y="255308"/>
                </a:lnTo>
                <a:lnTo>
                  <a:pt x="290779" y="241566"/>
                </a:lnTo>
                <a:lnTo>
                  <a:pt x="297230" y="231254"/>
                </a:lnTo>
                <a:lnTo>
                  <a:pt x="307467" y="224726"/>
                </a:lnTo>
                <a:lnTo>
                  <a:pt x="321144" y="222313"/>
                </a:lnTo>
                <a:lnTo>
                  <a:pt x="355981" y="222313"/>
                </a:lnTo>
                <a:lnTo>
                  <a:pt x="388835" y="255206"/>
                </a:lnTo>
                <a:lnTo>
                  <a:pt x="388924" y="260667"/>
                </a:lnTo>
                <a:lnTo>
                  <a:pt x="388620" y="266153"/>
                </a:lnTo>
                <a:lnTo>
                  <a:pt x="389534" y="277279"/>
                </a:lnTo>
                <a:lnTo>
                  <a:pt x="425805" y="245237"/>
                </a:lnTo>
                <a:lnTo>
                  <a:pt x="434695" y="233883"/>
                </a:lnTo>
                <a:lnTo>
                  <a:pt x="444639" y="223494"/>
                </a:lnTo>
                <a:lnTo>
                  <a:pt x="457200" y="213245"/>
                </a:lnTo>
                <a:lnTo>
                  <a:pt x="459143" y="210807"/>
                </a:lnTo>
                <a:close/>
              </a:path>
              <a:path w="677544" h="574675">
                <a:moveTo>
                  <a:pt x="504913" y="398945"/>
                </a:moveTo>
                <a:lnTo>
                  <a:pt x="504698" y="389382"/>
                </a:lnTo>
                <a:lnTo>
                  <a:pt x="504482" y="382181"/>
                </a:lnTo>
                <a:lnTo>
                  <a:pt x="500519" y="378955"/>
                </a:lnTo>
                <a:lnTo>
                  <a:pt x="497598" y="378891"/>
                </a:lnTo>
                <a:lnTo>
                  <a:pt x="487692" y="378675"/>
                </a:lnTo>
                <a:lnTo>
                  <a:pt x="482219" y="378891"/>
                </a:lnTo>
                <a:lnTo>
                  <a:pt x="476758" y="378726"/>
                </a:lnTo>
                <a:lnTo>
                  <a:pt x="468312" y="377520"/>
                </a:lnTo>
                <a:lnTo>
                  <a:pt x="461111" y="374383"/>
                </a:lnTo>
                <a:lnTo>
                  <a:pt x="455295" y="369176"/>
                </a:lnTo>
                <a:lnTo>
                  <a:pt x="451065" y="361797"/>
                </a:lnTo>
                <a:lnTo>
                  <a:pt x="449021" y="353771"/>
                </a:lnTo>
                <a:lnTo>
                  <a:pt x="449414" y="346125"/>
                </a:lnTo>
                <a:lnTo>
                  <a:pt x="464997" y="324573"/>
                </a:lnTo>
                <a:lnTo>
                  <a:pt x="474230" y="314871"/>
                </a:lnTo>
                <a:lnTo>
                  <a:pt x="474370" y="309524"/>
                </a:lnTo>
                <a:lnTo>
                  <a:pt x="463232" y="298132"/>
                </a:lnTo>
                <a:lnTo>
                  <a:pt x="456133" y="290969"/>
                </a:lnTo>
                <a:lnTo>
                  <a:pt x="449732" y="284619"/>
                </a:lnTo>
                <a:lnTo>
                  <a:pt x="437540" y="272757"/>
                </a:lnTo>
                <a:lnTo>
                  <a:pt x="432269" y="272846"/>
                </a:lnTo>
                <a:lnTo>
                  <a:pt x="422046" y="282511"/>
                </a:lnTo>
                <a:lnTo>
                  <a:pt x="420547" y="284200"/>
                </a:lnTo>
                <a:lnTo>
                  <a:pt x="420547" y="409346"/>
                </a:lnTo>
                <a:lnTo>
                  <a:pt x="413702" y="441032"/>
                </a:lnTo>
                <a:lnTo>
                  <a:pt x="395833" y="466877"/>
                </a:lnTo>
                <a:lnTo>
                  <a:pt x="369671" y="484187"/>
                </a:lnTo>
                <a:lnTo>
                  <a:pt x="337985" y="490270"/>
                </a:lnTo>
                <a:lnTo>
                  <a:pt x="305993" y="483400"/>
                </a:lnTo>
                <a:lnTo>
                  <a:pt x="279984" y="465467"/>
                </a:lnTo>
                <a:lnTo>
                  <a:pt x="262661" y="439229"/>
                </a:lnTo>
                <a:lnTo>
                  <a:pt x="262559" y="438683"/>
                </a:lnTo>
                <a:lnTo>
                  <a:pt x="256692" y="407403"/>
                </a:lnTo>
                <a:lnTo>
                  <a:pt x="281940" y="349732"/>
                </a:lnTo>
                <a:lnTo>
                  <a:pt x="341642" y="326847"/>
                </a:lnTo>
                <a:lnTo>
                  <a:pt x="372173" y="333832"/>
                </a:lnTo>
                <a:lnTo>
                  <a:pt x="397408" y="351904"/>
                </a:lnTo>
                <a:lnTo>
                  <a:pt x="414489" y="378079"/>
                </a:lnTo>
                <a:lnTo>
                  <a:pt x="420547" y="409346"/>
                </a:lnTo>
                <a:lnTo>
                  <a:pt x="420547" y="284200"/>
                </a:lnTo>
                <a:lnTo>
                  <a:pt x="392493" y="298081"/>
                </a:lnTo>
                <a:lnTo>
                  <a:pt x="384835" y="295833"/>
                </a:lnTo>
                <a:lnTo>
                  <a:pt x="368439" y="265938"/>
                </a:lnTo>
                <a:lnTo>
                  <a:pt x="368719" y="259994"/>
                </a:lnTo>
                <a:lnTo>
                  <a:pt x="368388" y="246672"/>
                </a:lnTo>
                <a:lnTo>
                  <a:pt x="364540" y="242481"/>
                </a:lnTo>
                <a:lnTo>
                  <a:pt x="347853" y="242227"/>
                </a:lnTo>
                <a:lnTo>
                  <a:pt x="338455" y="242189"/>
                </a:lnTo>
                <a:lnTo>
                  <a:pt x="329069" y="242239"/>
                </a:lnTo>
                <a:lnTo>
                  <a:pt x="312750" y="242506"/>
                </a:lnTo>
                <a:lnTo>
                  <a:pt x="308876" y="246710"/>
                </a:lnTo>
                <a:lnTo>
                  <a:pt x="308495" y="259600"/>
                </a:lnTo>
                <a:lnTo>
                  <a:pt x="308749" y="265531"/>
                </a:lnTo>
                <a:lnTo>
                  <a:pt x="308584" y="271449"/>
                </a:lnTo>
                <a:lnTo>
                  <a:pt x="284454" y="298132"/>
                </a:lnTo>
                <a:lnTo>
                  <a:pt x="277126" y="297980"/>
                </a:lnTo>
                <a:lnTo>
                  <a:pt x="270167" y="295592"/>
                </a:lnTo>
                <a:lnTo>
                  <a:pt x="263601" y="290969"/>
                </a:lnTo>
                <a:lnTo>
                  <a:pt x="259245" y="287070"/>
                </a:lnTo>
                <a:lnTo>
                  <a:pt x="255384" y="282511"/>
                </a:lnTo>
                <a:lnTo>
                  <a:pt x="248500" y="276466"/>
                </a:lnTo>
                <a:lnTo>
                  <a:pt x="245351" y="275094"/>
                </a:lnTo>
                <a:lnTo>
                  <a:pt x="242366" y="273278"/>
                </a:lnTo>
                <a:lnTo>
                  <a:pt x="239179" y="275107"/>
                </a:lnTo>
                <a:lnTo>
                  <a:pt x="202933" y="309524"/>
                </a:lnTo>
                <a:lnTo>
                  <a:pt x="203073" y="314896"/>
                </a:lnTo>
                <a:lnTo>
                  <a:pt x="212864" y="325310"/>
                </a:lnTo>
                <a:lnTo>
                  <a:pt x="218097" y="329806"/>
                </a:lnTo>
                <a:lnTo>
                  <a:pt x="222338" y="335127"/>
                </a:lnTo>
                <a:lnTo>
                  <a:pt x="227952" y="347726"/>
                </a:lnTo>
                <a:lnTo>
                  <a:pt x="226796" y="360641"/>
                </a:lnTo>
                <a:lnTo>
                  <a:pt x="219710" y="371411"/>
                </a:lnTo>
                <a:lnTo>
                  <a:pt x="207530" y="377520"/>
                </a:lnTo>
                <a:lnTo>
                  <a:pt x="200075" y="379056"/>
                </a:lnTo>
                <a:lnTo>
                  <a:pt x="192163" y="378472"/>
                </a:lnTo>
                <a:lnTo>
                  <a:pt x="176428" y="379031"/>
                </a:lnTo>
                <a:lnTo>
                  <a:pt x="172618" y="382333"/>
                </a:lnTo>
                <a:lnTo>
                  <a:pt x="172440" y="390359"/>
                </a:lnTo>
                <a:lnTo>
                  <a:pt x="172300" y="398945"/>
                </a:lnTo>
                <a:lnTo>
                  <a:pt x="172300" y="418084"/>
                </a:lnTo>
                <a:lnTo>
                  <a:pt x="172466" y="427647"/>
                </a:lnTo>
                <a:lnTo>
                  <a:pt x="172605" y="434746"/>
                </a:lnTo>
                <a:lnTo>
                  <a:pt x="176618" y="438429"/>
                </a:lnTo>
                <a:lnTo>
                  <a:pt x="190627" y="438835"/>
                </a:lnTo>
                <a:lnTo>
                  <a:pt x="196316" y="438683"/>
                </a:lnTo>
                <a:lnTo>
                  <a:pt x="202018" y="438759"/>
                </a:lnTo>
                <a:lnTo>
                  <a:pt x="228041" y="469874"/>
                </a:lnTo>
                <a:lnTo>
                  <a:pt x="225729" y="476885"/>
                </a:lnTo>
                <a:lnTo>
                  <a:pt x="221157" y="483450"/>
                </a:lnTo>
                <a:lnTo>
                  <a:pt x="217195" y="487845"/>
                </a:lnTo>
                <a:lnTo>
                  <a:pt x="212763" y="491921"/>
                </a:lnTo>
                <a:lnTo>
                  <a:pt x="202920" y="502158"/>
                </a:lnTo>
                <a:lnTo>
                  <a:pt x="227355" y="532218"/>
                </a:lnTo>
                <a:lnTo>
                  <a:pt x="239852" y="544537"/>
                </a:lnTo>
                <a:lnTo>
                  <a:pt x="244576" y="544537"/>
                </a:lnTo>
                <a:lnTo>
                  <a:pt x="255422" y="534238"/>
                </a:lnTo>
                <a:lnTo>
                  <a:pt x="259689" y="529463"/>
                </a:lnTo>
                <a:lnTo>
                  <a:pt x="264541" y="525335"/>
                </a:lnTo>
                <a:lnTo>
                  <a:pt x="271259" y="521004"/>
                </a:lnTo>
                <a:lnTo>
                  <a:pt x="278358" y="518998"/>
                </a:lnTo>
                <a:lnTo>
                  <a:pt x="285724" y="519252"/>
                </a:lnTo>
                <a:lnTo>
                  <a:pt x="308698" y="552310"/>
                </a:lnTo>
                <a:lnTo>
                  <a:pt x="308495" y="557390"/>
                </a:lnTo>
                <a:lnTo>
                  <a:pt x="308864" y="570484"/>
                </a:lnTo>
                <a:lnTo>
                  <a:pt x="312559" y="574357"/>
                </a:lnTo>
                <a:lnTo>
                  <a:pt x="338747" y="574573"/>
                </a:lnTo>
                <a:lnTo>
                  <a:pt x="364540" y="574332"/>
                </a:lnTo>
                <a:lnTo>
                  <a:pt x="368300" y="570445"/>
                </a:lnTo>
                <a:lnTo>
                  <a:pt x="368769" y="558012"/>
                </a:lnTo>
                <a:lnTo>
                  <a:pt x="368592" y="552310"/>
                </a:lnTo>
                <a:lnTo>
                  <a:pt x="368617" y="546620"/>
                </a:lnTo>
                <a:lnTo>
                  <a:pt x="392836" y="519074"/>
                </a:lnTo>
                <a:lnTo>
                  <a:pt x="400494" y="519277"/>
                </a:lnTo>
                <a:lnTo>
                  <a:pt x="407733" y="521881"/>
                </a:lnTo>
                <a:lnTo>
                  <a:pt x="414502" y="526821"/>
                </a:lnTo>
                <a:lnTo>
                  <a:pt x="418655" y="530707"/>
                </a:lnTo>
                <a:lnTo>
                  <a:pt x="422529" y="534911"/>
                </a:lnTo>
                <a:lnTo>
                  <a:pt x="432587" y="544461"/>
                </a:lnTo>
                <a:lnTo>
                  <a:pt x="463042" y="519074"/>
                </a:lnTo>
                <a:lnTo>
                  <a:pt x="474357" y="507517"/>
                </a:lnTo>
                <a:lnTo>
                  <a:pt x="474256" y="502158"/>
                </a:lnTo>
                <a:lnTo>
                  <a:pt x="464489" y="491858"/>
                </a:lnTo>
                <a:lnTo>
                  <a:pt x="462724" y="490270"/>
                </a:lnTo>
                <a:lnTo>
                  <a:pt x="459968" y="487807"/>
                </a:lnTo>
                <a:lnTo>
                  <a:pt x="455879" y="483222"/>
                </a:lnTo>
                <a:lnTo>
                  <a:pt x="451370" y="476618"/>
                </a:lnTo>
                <a:lnTo>
                  <a:pt x="449224" y="469874"/>
                </a:lnTo>
                <a:lnTo>
                  <a:pt x="449148" y="462241"/>
                </a:lnTo>
                <a:lnTo>
                  <a:pt x="451396" y="454647"/>
                </a:lnTo>
                <a:lnTo>
                  <a:pt x="480974" y="438645"/>
                </a:lnTo>
                <a:lnTo>
                  <a:pt x="487133" y="438912"/>
                </a:lnTo>
                <a:lnTo>
                  <a:pt x="493052" y="438645"/>
                </a:lnTo>
                <a:lnTo>
                  <a:pt x="500380" y="438315"/>
                </a:lnTo>
                <a:lnTo>
                  <a:pt x="504520" y="434619"/>
                </a:lnTo>
                <a:lnTo>
                  <a:pt x="504736" y="426567"/>
                </a:lnTo>
                <a:lnTo>
                  <a:pt x="504901" y="418084"/>
                </a:lnTo>
                <a:lnTo>
                  <a:pt x="504913" y="398945"/>
                </a:lnTo>
                <a:close/>
              </a:path>
              <a:path w="677544" h="574675">
                <a:moveTo>
                  <a:pt x="626757" y="145808"/>
                </a:moveTo>
                <a:lnTo>
                  <a:pt x="620649" y="116370"/>
                </a:lnTo>
                <a:lnTo>
                  <a:pt x="604012" y="92214"/>
                </a:lnTo>
                <a:lnTo>
                  <a:pt x="579450" y="75895"/>
                </a:lnTo>
                <a:lnTo>
                  <a:pt x="549592" y="70002"/>
                </a:lnTo>
                <a:lnTo>
                  <a:pt x="519938" y="76111"/>
                </a:lnTo>
                <a:lnTo>
                  <a:pt x="495757" y="92456"/>
                </a:lnTo>
                <a:lnTo>
                  <a:pt x="479488" y="116573"/>
                </a:lnTo>
                <a:lnTo>
                  <a:pt x="473633" y="145999"/>
                </a:lnTo>
                <a:lnTo>
                  <a:pt x="479755" y="175425"/>
                </a:lnTo>
                <a:lnTo>
                  <a:pt x="496189" y="199415"/>
                </a:lnTo>
                <a:lnTo>
                  <a:pt x="520458" y="215569"/>
                </a:lnTo>
                <a:lnTo>
                  <a:pt x="550125" y="221475"/>
                </a:lnTo>
                <a:lnTo>
                  <a:pt x="579742" y="215442"/>
                </a:lnTo>
                <a:lnTo>
                  <a:pt x="604113" y="199110"/>
                </a:lnTo>
                <a:lnTo>
                  <a:pt x="620649" y="175044"/>
                </a:lnTo>
                <a:lnTo>
                  <a:pt x="626757" y="145808"/>
                </a:lnTo>
                <a:close/>
              </a:path>
              <a:path w="677544" h="574675">
                <a:moveTo>
                  <a:pt x="677430" y="330822"/>
                </a:moveTo>
                <a:lnTo>
                  <a:pt x="672566" y="287566"/>
                </a:lnTo>
                <a:lnTo>
                  <a:pt x="642759" y="239255"/>
                </a:lnTo>
                <a:lnTo>
                  <a:pt x="611809" y="219329"/>
                </a:lnTo>
                <a:lnTo>
                  <a:pt x="608444" y="221805"/>
                </a:lnTo>
                <a:lnTo>
                  <a:pt x="580097" y="236613"/>
                </a:lnTo>
                <a:lnTo>
                  <a:pt x="549973" y="241566"/>
                </a:lnTo>
                <a:lnTo>
                  <a:pt x="519849" y="236740"/>
                </a:lnTo>
                <a:lnTo>
                  <a:pt x="491515" y="222148"/>
                </a:lnTo>
                <a:lnTo>
                  <a:pt x="489635" y="220789"/>
                </a:lnTo>
                <a:lnTo>
                  <a:pt x="485914" y="220065"/>
                </a:lnTo>
                <a:lnTo>
                  <a:pt x="472414" y="227368"/>
                </a:lnTo>
                <a:lnTo>
                  <a:pt x="461873" y="235064"/>
                </a:lnTo>
                <a:lnTo>
                  <a:pt x="452348" y="244106"/>
                </a:lnTo>
                <a:lnTo>
                  <a:pt x="443839" y="254520"/>
                </a:lnTo>
                <a:lnTo>
                  <a:pt x="447751" y="256997"/>
                </a:lnTo>
                <a:lnTo>
                  <a:pt x="451650" y="258686"/>
                </a:lnTo>
                <a:lnTo>
                  <a:pt x="477939" y="284391"/>
                </a:lnTo>
                <a:lnTo>
                  <a:pt x="485444" y="292315"/>
                </a:lnTo>
                <a:lnTo>
                  <a:pt x="491464" y="302031"/>
                </a:lnTo>
                <a:lnTo>
                  <a:pt x="493293" y="312724"/>
                </a:lnTo>
                <a:lnTo>
                  <a:pt x="491007" y="323443"/>
                </a:lnTo>
                <a:lnTo>
                  <a:pt x="484720" y="333184"/>
                </a:lnTo>
                <a:lnTo>
                  <a:pt x="480555" y="337693"/>
                </a:lnTo>
                <a:lnTo>
                  <a:pt x="475767" y="341668"/>
                </a:lnTo>
                <a:lnTo>
                  <a:pt x="470344" y="348335"/>
                </a:lnTo>
                <a:lnTo>
                  <a:pt x="469315" y="352158"/>
                </a:lnTo>
                <a:lnTo>
                  <a:pt x="471055" y="356171"/>
                </a:lnTo>
                <a:lnTo>
                  <a:pt x="474560" y="357860"/>
                </a:lnTo>
                <a:lnTo>
                  <a:pt x="482688" y="358698"/>
                </a:lnTo>
                <a:lnTo>
                  <a:pt x="488429" y="358127"/>
                </a:lnTo>
                <a:lnTo>
                  <a:pt x="494106" y="358355"/>
                </a:lnTo>
                <a:lnTo>
                  <a:pt x="522808" y="377926"/>
                </a:lnTo>
                <a:lnTo>
                  <a:pt x="524967" y="378891"/>
                </a:lnTo>
                <a:lnTo>
                  <a:pt x="675157" y="378802"/>
                </a:lnTo>
                <a:lnTo>
                  <a:pt x="677214" y="376859"/>
                </a:lnTo>
                <a:lnTo>
                  <a:pt x="677430" y="330822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10338448" y="1548904"/>
            <a:ext cx="273685" cy="273050"/>
          </a:xfrm>
          <a:custGeom>
            <a:avLst/>
            <a:gdLst/>
            <a:ahLst/>
            <a:cxnLst/>
            <a:rect l="l" t="t" r="r" b="b"/>
            <a:pathLst>
              <a:path w="273684" h="273050">
                <a:moveTo>
                  <a:pt x="208521" y="264604"/>
                </a:moveTo>
                <a:lnTo>
                  <a:pt x="206641" y="255168"/>
                </a:lnTo>
                <a:lnTo>
                  <a:pt x="201536" y="247548"/>
                </a:lnTo>
                <a:lnTo>
                  <a:pt x="193941" y="242443"/>
                </a:lnTo>
                <a:lnTo>
                  <a:pt x="184531" y="240576"/>
                </a:lnTo>
                <a:lnTo>
                  <a:pt x="85839" y="240601"/>
                </a:lnTo>
                <a:lnTo>
                  <a:pt x="84556" y="240868"/>
                </a:lnTo>
                <a:lnTo>
                  <a:pt x="74345" y="245148"/>
                </a:lnTo>
                <a:lnTo>
                  <a:pt x="67754" y="252437"/>
                </a:lnTo>
                <a:lnTo>
                  <a:pt x="64668" y="261988"/>
                </a:lnTo>
                <a:lnTo>
                  <a:pt x="64947" y="273050"/>
                </a:lnTo>
                <a:lnTo>
                  <a:pt x="208521" y="273050"/>
                </a:lnTo>
                <a:lnTo>
                  <a:pt x="208521" y="264604"/>
                </a:lnTo>
                <a:close/>
              </a:path>
              <a:path w="273684" h="273050">
                <a:moveTo>
                  <a:pt x="273507" y="153238"/>
                </a:moveTo>
                <a:lnTo>
                  <a:pt x="269849" y="144399"/>
                </a:lnTo>
                <a:lnTo>
                  <a:pt x="263461" y="128981"/>
                </a:lnTo>
                <a:lnTo>
                  <a:pt x="252920" y="103352"/>
                </a:lnTo>
                <a:lnTo>
                  <a:pt x="252920" y="144399"/>
                </a:lnTo>
                <a:lnTo>
                  <a:pt x="197205" y="144399"/>
                </a:lnTo>
                <a:lnTo>
                  <a:pt x="225056" y="77495"/>
                </a:lnTo>
                <a:lnTo>
                  <a:pt x="252920" y="144399"/>
                </a:lnTo>
                <a:lnTo>
                  <a:pt x="252920" y="103352"/>
                </a:lnTo>
                <a:lnTo>
                  <a:pt x="242290" y="77495"/>
                </a:lnTo>
                <a:lnTo>
                  <a:pt x="237756" y="66433"/>
                </a:lnTo>
                <a:lnTo>
                  <a:pt x="237070" y="64490"/>
                </a:lnTo>
                <a:lnTo>
                  <a:pt x="256844" y="64439"/>
                </a:lnTo>
                <a:lnTo>
                  <a:pt x="256844" y="48577"/>
                </a:lnTo>
                <a:lnTo>
                  <a:pt x="159969" y="48577"/>
                </a:lnTo>
                <a:lnTo>
                  <a:pt x="158965" y="48234"/>
                </a:lnTo>
                <a:lnTo>
                  <a:pt x="155790" y="41097"/>
                </a:lnTo>
                <a:lnTo>
                  <a:pt x="151866" y="37147"/>
                </a:lnTo>
                <a:lnTo>
                  <a:pt x="144754" y="34086"/>
                </a:lnTo>
                <a:lnTo>
                  <a:pt x="144551" y="33337"/>
                </a:lnTo>
                <a:lnTo>
                  <a:pt x="144526" y="0"/>
                </a:lnTo>
                <a:lnTo>
                  <a:pt x="128524" y="0"/>
                </a:lnTo>
                <a:lnTo>
                  <a:pt x="128562" y="33337"/>
                </a:lnTo>
                <a:lnTo>
                  <a:pt x="128155" y="34137"/>
                </a:lnTo>
                <a:lnTo>
                  <a:pt x="121221" y="37172"/>
                </a:lnTo>
                <a:lnTo>
                  <a:pt x="117246" y="41109"/>
                </a:lnTo>
                <a:lnTo>
                  <a:pt x="114084" y="48209"/>
                </a:lnTo>
                <a:lnTo>
                  <a:pt x="113118" y="48577"/>
                </a:lnTo>
                <a:lnTo>
                  <a:pt x="111340" y="48577"/>
                </a:lnTo>
                <a:lnTo>
                  <a:pt x="16129" y="48539"/>
                </a:lnTo>
                <a:lnTo>
                  <a:pt x="16129" y="64414"/>
                </a:lnTo>
                <a:lnTo>
                  <a:pt x="35902" y="64414"/>
                </a:lnTo>
                <a:lnTo>
                  <a:pt x="35102" y="66522"/>
                </a:lnTo>
                <a:lnTo>
                  <a:pt x="914" y="150050"/>
                </a:lnTo>
                <a:lnTo>
                  <a:pt x="406" y="150749"/>
                </a:lnTo>
                <a:lnTo>
                  <a:pt x="0" y="151485"/>
                </a:lnTo>
                <a:lnTo>
                  <a:pt x="0" y="157886"/>
                </a:lnTo>
                <a:lnTo>
                  <a:pt x="177" y="158369"/>
                </a:lnTo>
                <a:lnTo>
                  <a:pt x="431" y="158838"/>
                </a:lnTo>
                <a:lnTo>
                  <a:pt x="558" y="159435"/>
                </a:lnTo>
                <a:lnTo>
                  <a:pt x="33705" y="191947"/>
                </a:lnTo>
                <a:lnTo>
                  <a:pt x="40970" y="192874"/>
                </a:lnTo>
                <a:lnTo>
                  <a:pt x="48425" y="192519"/>
                </a:lnTo>
                <a:lnTo>
                  <a:pt x="55943" y="192506"/>
                </a:lnTo>
                <a:lnTo>
                  <a:pt x="90144" y="173507"/>
                </a:lnTo>
                <a:lnTo>
                  <a:pt x="96227" y="152679"/>
                </a:lnTo>
                <a:lnTo>
                  <a:pt x="92798" y="144449"/>
                </a:lnTo>
                <a:lnTo>
                  <a:pt x="86080" y="128282"/>
                </a:lnTo>
                <a:lnTo>
                  <a:pt x="77685" y="107937"/>
                </a:lnTo>
                <a:lnTo>
                  <a:pt x="75869" y="103517"/>
                </a:lnTo>
                <a:lnTo>
                  <a:pt x="75869" y="144449"/>
                </a:lnTo>
                <a:lnTo>
                  <a:pt x="20116" y="144449"/>
                </a:lnTo>
                <a:lnTo>
                  <a:pt x="47993" y="77508"/>
                </a:lnTo>
                <a:lnTo>
                  <a:pt x="75869" y="144449"/>
                </a:lnTo>
                <a:lnTo>
                  <a:pt x="75869" y="103517"/>
                </a:lnTo>
                <a:lnTo>
                  <a:pt x="65201" y="77508"/>
                </a:lnTo>
                <a:lnTo>
                  <a:pt x="60655" y="66433"/>
                </a:lnTo>
                <a:lnTo>
                  <a:pt x="60401" y="65608"/>
                </a:lnTo>
                <a:lnTo>
                  <a:pt x="60020" y="64541"/>
                </a:lnTo>
                <a:lnTo>
                  <a:pt x="113220" y="64592"/>
                </a:lnTo>
                <a:lnTo>
                  <a:pt x="114134" y="65163"/>
                </a:lnTo>
                <a:lnTo>
                  <a:pt x="117170" y="72161"/>
                </a:lnTo>
                <a:lnTo>
                  <a:pt x="121932" y="76542"/>
                </a:lnTo>
                <a:lnTo>
                  <a:pt x="128397" y="79121"/>
                </a:lnTo>
                <a:lnTo>
                  <a:pt x="128397" y="193255"/>
                </a:lnTo>
                <a:lnTo>
                  <a:pt x="117208" y="197637"/>
                </a:lnTo>
                <a:lnTo>
                  <a:pt x="108267" y="204241"/>
                </a:lnTo>
                <a:lnTo>
                  <a:pt x="101600" y="213131"/>
                </a:lnTo>
                <a:lnTo>
                  <a:pt x="97231" y="224396"/>
                </a:lnTo>
                <a:lnTo>
                  <a:pt x="175831" y="224396"/>
                </a:lnTo>
                <a:lnTo>
                  <a:pt x="171411" y="213093"/>
                </a:lnTo>
                <a:lnTo>
                  <a:pt x="164731" y="204177"/>
                </a:lnTo>
                <a:lnTo>
                  <a:pt x="155803" y="197586"/>
                </a:lnTo>
                <a:lnTo>
                  <a:pt x="144653" y="193255"/>
                </a:lnTo>
                <a:lnTo>
                  <a:pt x="144589" y="80086"/>
                </a:lnTo>
                <a:lnTo>
                  <a:pt x="145453" y="78854"/>
                </a:lnTo>
                <a:lnTo>
                  <a:pt x="151688" y="75920"/>
                </a:lnTo>
                <a:lnTo>
                  <a:pt x="155778" y="71996"/>
                </a:lnTo>
                <a:lnTo>
                  <a:pt x="158927" y="64960"/>
                </a:lnTo>
                <a:lnTo>
                  <a:pt x="159613" y="64541"/>
                </a:lnTo>
                <a:lnTo>
                  <a:pt x="211353" y="64541"/>
                </a:lnTo>
                <a:lnTo>
                  <a:pt x="212001" y="64617"/>
                </a:lnTo>
                <a:lnTo>
                  <a:pt x="212890" y="64681"/>
                </a:lnTo>
                <a:lnTo>
                  <a:pt x="195491" y="107365"/>
                </a:lnTo>
                <a:lnTo>
                  <a:pt x="187248" y="127482"/>
                </a:lnTo>
                <a:lnTo>
                  <a:pt x="177330" y="151511"/>
                </a:lnTo>
                <a:lnTo>
                  <a:pt x="176898" y="155257"/>
                </a:lnTo>
                <a:lnTo>
                  <a:pt x="198755" y="188264"/>
                </a:lnTo>
                <a:lnTo>
                  <a:pt x="217792" y="192798"/>
                </a:lnTo>
                <a:lnTo>
                  <a:pt x="225399" y="192506"/>
                </a:lnTo>
                <a:lnTo>
                  <a:pt x="232943" y="192532"/>
                </a:lnTo>
                <a:lnTo>
                  <a:pt x="267284" y="173405"/>
                </a:lnTo>
                <a:lnTo>
                  <a:pt x="273075" y="156819"/>
                </a:lnTo>
                <a:lnTo>
                  <a:pt x="273507" y="153238"/>
                </a:lnTo>
                <a:close/>
              </a:path>
            </a:pathLst>
          </a:custGeom>
          <a:solidFill>
            <a:srgbClr val="231F2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ОРГАНИ</a:t>
            </a:r>
            <a:r>
              <a:rPr spc="245" dirty="0"/>
              <a:t> </a:t>
            </a:r>
            <a:r>
              <a:rPr spc="55" dirty="0"/>
              <a:t>МІСЦЕВОГО</a:t>
            </a:r>
            <a:r>
              <a:rPr spc="235" dirty="0"/>
              <a:t> </a:t>
            </a:r>
            <a:r>
              <a:rPr spc="65" dirty="0"/>
              <a:t>САМОВРЯДУВАННЯ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362963" y="63"/>
            <a:ext cx="757555" cy="8505190"/>
            <a:chOff x="14362963" y="63"/>
            <a:chExt cx="757555" cy="8505190"/>
          </a:xfrm>
        </p:grpSpPr>
        <p:sp>
          <p:nvSpPr>
            <p:cNvPr id="4" name="object 4"/>
            <p:cNvSpPr/>
            <p:nvPr/>
          </p:nvSpPr>
          <p:spPr>
            <a:xfrm>
              <a:off x="14362963" y="63"/>
              <a:ext cx="757555" cy="8505190"/>
            </a:xfrm>
            <a:custGeom>
              <a:avLst/>
              <a:gdLst/>
              <a:ahLst/>
              <a:cxnLst/>
              <a:rect l="l" t="t" r="r" b="b"/>
              <a:pathLst>
                <a:path w="757555" h="8505190">
                  <a:moveTo>
                    <a:pt x="757046" y="0"/>
                  </a:moveTo>
                  <a:lnTo>
                    <a:pt x="0" y="0"/>
                  </a:lnTo>
                  <a:lnTo>
                    <a:pt x="0" y="8504936"/>
                  </a:lnTo>
                  <a:lnTo>
                    <a:pt x="757046" y="8504936"/>
                  </a:lnTo>
                  <a:lnTo>
                    <a:pt x="757046" y="0"/>
                  </a:lnTo>
                  <a:close/>
                </a:path>
              </a:pathLst>
            </a:custGeom>
            <a:solidFill>
              <a:srgbClr val="FED3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28788" y="914501"/>
              <a:ext cx="425450" cy="201930"/>
            </a:xfrm>
            <a:custGeom>
              <a:avLst/>
              <a:gdLst/>
              <a:ahLst/>
              <a:cxnLst/>
              <a:rect l="l" t="t" r="r" b="b"/>
              <a:pathLst>
                <a:path w="425450" h="201930">
                  <a:moveTo>
                    <a:pt x="200507" y="183654"/>
                  </a:moveTo>
                  <a:lnTo>
                    <a:pt x="0" y="183654"/>
                  </a:lnTo>
                  <a:lnTo>
                    <a:pt x="0" y="201498"/>
                  </a:lnTo>
                  <a:lnTo>
                    <a:pt x="200507" y="201498"/>
                  </a:lnTo>
                  <a:lnTo>
                    <a:pt x="200507" y="183654"/>
                  </a:lnTo>
                  <a:close/>
                </a:path>
                <a:path w="425450" h="201930">
                  <a:moveTo>
                    <a:pt x="200507" y="137744"/>
                  </a:moveTo>
                  <a:lnTo>
                    <a:pt x="0" y="137744"/>
                  </a:lnTo>
                  <a:lnTo>
                    <a:pt x="0" y="155587"/>
                  </a:lnTo>
                  <a:lnTo>
                    <a:pt x="200507" y="155587"/>
                  </a:lnTo>
                  <a:lnTo>
                    <a:pt x="200507" y="137744"/>
                  </a:lnTo>
                  <a:close/>
                </a:path>
                <a:path w="425450" h="201930">
                  <a:moveTo>
                    <a:pt x="200507" y="91833"/>
                  </a:moveTo>
                  <a:lnTo>
                    <a:pt x="0" y="91833"/>
                  </a:lnTo>
                  <a:lnTo>
                    <a:pt x="0" y="109677"/>
                  </a:lnTo>
                  <a:lnTo>
                    <a:pt x="200507" y="109677"/>
                  </a:lnTo>
                  <a:lnTo>
                    <a:pt x="200507" y="91833"/>
                  </a:lnTo>
                  <a:close/>
                </a:path>
                <a:path w="425450" h="201930">
                  <a:moveTo>
                    <a:pt x="200507" y="45935"/>
                  </a:moveTo>
                  <a:lnTo>
                    <a:pt x="0" y="45935"/>
                  </a:lnTo>
                  <a:lnTo>
                    <a:pt x="0" y="63766"/>
                  </a:lnTo>
                  <a:lnTo>
                    <a:pt x="200507" y="63766"/>
                  </a:lnTo>
                  <a:lnTo>
                    <a:pt x="200507" y="45935"/>
                  </a:lnTo>
                  <a:close/>
                </a:path>
                <a:path w="425450" h="201930">
                  <a:moveTo>
                    <a:pt x="200507" y="0"/>
                  </a:moveTo>
                  <a:lnTo>
                    <a:pt x="0" y="0"/>
                  </a:lnTo>
                  <a:lnTo>
                    <a:pt x="0" y="17843"/>
                  </a:lnTo>
                  <a:lnTo>
                    <a:pt x="200507" y="17843"/>
                  </a:lnTo>
                  <a:lnTo>
                    <a:pt x="200507" y="0"/>
                  </a:lnTo>
                  <a:close/>
                </a:path>
                <a:path w="425450" h="201930">
                  <a:moveTo>
                    <a:pt x="242608" y="0"/>
                  </a:moveTo>
                  <a:lnTo>
                    <a:pt x="224866" y="0"/>
                  </a:lnTo>
                  <a:lnTo>
                    <a:pt x="224866" y="201498"/>
                  </a:lnTo>
                  <a:lnTo>
                    <a:pt x="242608" y="201498"/>
                  </a:lnTo>
                  <a:lnTo>
                    <a:pt x="242608" y="0"/>
                  </a:lnTo>
                  <a:close/>
                </a:path>
                <a:path w="425450" h="201930">
                  <a:moveTo>
                    <a:pt x="288290" y="0"/>
                  </a:moveTo>
                  <a:lnTo>
                    <a:pt x="270548" y="0"/>
                  </a:lnTo>
                  <a:lnTo>
                    <a:pt x="270548" y="201498"/>
                  </a:lnTo>
                  <a:lnTo>
                    <a:pt x="288290" y="201498"/>
                  </a:lnTo>
                  <a:lnTo>
                    <a:pt x="288290" y="0"/>
                  </a:lnTo>
                  <a:close/>
                </a:path>
                <a:path w="425450" h="201930">
                  <a:moveTo>
                    <a:pt x="333971" y="0"/>
                  </a:moveTo>
                  <a:lnTo>
                    <a:pt x="316230" y="0"/>
                  </a:lnTo>
                  <a:lnTo>
                    <a:pt x="316230" y="201498"/>
                  </a:lnTo>
                  <a:lnTo>
                    <a:pt x="333971" y="201498"/>
                  </a:lnTo>
                  <a:lnTo>
                    <a:pt x="333971" y="0"/>
                  </a:lnTo>
                  <a:close/>
                </a:path>
                <a:path w="425450" h="201930">
                  <a:moveTo>
                    <a:pt x="379679" y="0"/>
                  </a:moveTo>
                  <a:lnTo>
                    <a:pt x="361924" y="0"/>
                  </a:lnTo>
                  <a:lnTo>
                    <a:pt x="361924" y="201498"/>
                  </a:lnTo>
                  <a:lnTo>
                    <a:pt x="379679" y="201498"/>
                  </a:lnTo>
                  <a:lnTo>
                    <a:pt x="379679" y="0"/>
                  </a:lnTo>
                  <a:close/>
                </a:path>
                <a:path w="425450" h="201930">
                  <a:moveTo>
                    <a:pt x="425361" y="0"/>
                  </a:moveTo>
                  <a:lnTo>
                    <a:pt x="407606" y="0"/>
                  </a:lnTo>
                  <a:lnTo>
                    <a:pt x="407606" y="201498"/>
                  </a:lnTo>
                  <a:lnTo>
                    <a:pt x="425361" y="201498"/>
                  </a:lnTo>
                  <a:lnTo>
                    <a:pt x="42536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528800" y="1138364"/>
              <a:ext cx="425450" cy="201930"/>
            </a:xfrm>
            <a:custGeom>
              <a:avLst/>
              <a:gdLst/>
              <a:ahLst/>
              <a:cxnLst/>
              <a:rect l="l" t="t" r="r" b="b"/>
              <a:pathLst>
                <a:path w="425450" h="201930">
                  <a:moveTo>
                    <a:pt x="17754" y="0"/>
                  </a:moveTo>
                  <a:lnTo>
                    <a:pt x="0" y="0"/>
                  </a:lnTo>
                  <a:lnTo>
                    <a:pt x="0" y="201498"/>
                  </a:lnTo>
                  <a:lnTo>
                    <a:pt x="17754" y="201498"/>
                  </a:lnTo>
                  <a:lnTo>
                    <a:pt x="17754" y="0"/>
                  </a:lnTo>
                  <a:close/>
                </a:path>
                <a:path w="425450" h="201930">
                  <a:moveTo>
                    <a:pt x="63436" y="0"/>
                  </a:moveTo>
                  <a:lnTo>
                    <a:pt x="45681" y="0"/>
                  </a:lnTo>
                  <a:lnTo>
                    <a:pt x="45681" y="201498"/>
                  </a:lnTo>
                  <a:lnTo>
                    <a:pt x="63436" y="201498"/>
                  </a:lnTo>
                  <a:lnTo>
                    <a:pt x="63436" y="0"/>
                  </a:lnTo>
                  <a:close/>
                </a:path>
                <a:path w="425450" h="201930">
                  <a:moveTo>
                    <a:pt x="109131" y="0"/>
                  </a:moveTo>
                  <a:lnTo>
                    <a:pt x="91376" y="0"/>
                  </a:lnTo>
                  <a:lnTo>
                    <a:pt x="91376" y="201498"/>
                  </a:lnTo>
                  <a:lnTo>
                    <a:pt x="109131" y="201498"/>
                  </a:lnTo>
                  <a:lnTo>
                    <a:pt x="109131" y="0"/>
                  </a:lnTo>
                  <a:close/>
                </a:path>
                <a:path w="425450" h="201930">
                  <a:moveTo>
                    <a:pt x="154813" y="0"/>
                  </a:moveTo>
                  <a:lnTo>
                    <a:pt x="137058" y="0"/>
                  </a:lnTo>
                  <a:lnTo>
                    <a:pt x="137058" y="201498"/>
                  </a:lnTo>
                  <a:lnTo>
                    <a:pt x="154813" y="201498"/>
                  </a:lnTo>
                  <a:lnTo>
                    <a:pt x="154813" y="0"/>
                  </a:lnTo>
                  <a:close/>
                </a:path>
                <a:path w="425450" h="201930">
                  <a:moveTo>
                    <a:pt x="200494" y="0"/>
                  </a:moveTo>
                  <a:lnTo>
                    <a:pt x="182740" y="0"/>
                  </a:lnTo>
                  <a:lnTo>
                    <a:pt x="182740" y="201498"/>
                  </a:lnTo>
                  <a:lnTo>
                    <a:pt x="200494" y="201498"/>
                  </a:lnTo>
                  <a:lnTo>
                    <a:pt x="200494" y="0"/>
                  </a:lnTo>
                  <a:close/>
                </a:path>
                <a:path w="425450" h="201930">
                  <a:moveTo>
                    <a:pt x="425348" y="183654"/>
                  </a:moveTo>
                  <a:lnTo>
                    <a:pt x="224853" y="183654"/>
                  </a:lnTo>
                  <a:lnTo>
                    <a:pt x="224853" y="201498"/>
                  </a:lnTo>
                  <a:lnTo>
                    <a:pt x="425348" y="201498"/>
                  </a:lnTo>
                  <a:lnTo>
                    <a:pt x="425348" y="183654"/>
                  </a:lnTo>
                  <a:close/>
                </a:path>
                <a:path w="425450" h="201930">
                  <a:moveTo>
                    <a:pt x="425348" y="137731"/>
                  </a:moveTo>
                  <a:lnTo>
                    <a:pt x="224853" y="137731"/>
                  </a:lnTo>
                  <a:lnTo>
                    <a:pt x="224853" y="155575"/>
                  </a:lnTo>
                  <a:lnTo>
                    <a:pt x="425348" y="155575"/>
                  </a:lnTo>
                  <a:lnTo>
                    <a:pt x="425348" y="137731"/>
                  </a:lnTo>
                  <a:close/>
                </a:path>
                <a:path w="425450" h="201930">
                  <a:moveTo>
                    <a:pt x="425348" y="91821"/>
                  </a:moveTo>
                  <a:lnTo>
                    <a:pt x="224853" y="91821"/>
                  </a:lnTo>
                  <a:lnTo>
                    <a:pt x="224853" y="109664"/>
                  </a:lnTo>
                  <a:lnTo>
                    <a:pt x="425348" y="109664"/>
                  </a:lnTo>
                  <a:lnTo>
                    <a:pt x="425348" y="91821"/>
                  </a:lnTo>
                  <a:close/>
                </a:path>
                <a:path w="425450" h="201930">
                  <a:moveTo>
                    <a:pt x="425348" y="45910"/>
                  </a:moveTo>
                  <a:lnTo>
                    <a:pt x="224853" y="45910"/>
                  </a:lnTo>
                  <a:lnTo>
                    <a:pt x="224853" y="63754"/>
                  </a:lnTo>
                  <a:lnTo>
                    <a:pt x="425348" y="63754"/>
                  </a:lnTo>
                  <a:lnTo>
                    <a:pt x="425348" y="45910"/>
                  </a:lnTo>
                  <a:close/>
                </a:path>
                <a:path w="425450" h="201930">
                  <a:moveTo>
                    <a:pt x="425348" y="0"/>
                  </a:moveTo>
                  <a:lnTo>
                    <a:pt x="224853" y="0"/>
                  </a:lnTo>
                  <a:lnTo>
                    <a:pt x="224853" y="17843"/>
                  </a:lnTo>
                  <a:lnTo>
                    <a:pt x="425348" y="17843"/>
                  </a:lnTo>
                  <a:lnTo>
                    <a:pt x="425348" y="0"/>
                  </a:lnTo>
                  <a:close/>
                </a:path>
              </a:pathLst>
            </a:custGeom>
            <a:solidFill>
              <a:srgbClr val="9D9F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830797" y="1493380"/>
            <a:ext cx="4378959" cy="256480"/>
          </a:xfrm>
          <a:prstGeom prst="rect">
            <a:avLst/>
          </a:prstGeom>
          <a:solidFill>
            <a:srgbClr val="0B2933"/>
          </a:solidFill>
        </p:spPr>
        <p:txBody>
          <a:bodyPr vert="horz" wrap="square" lIns="0" tIns="0" rIns="0" bIns="0" rtlCol="0">
            <a:spAutoFit/>
          </a:bodyPr>
          <a:lstStyle/>
          <a:p>
            <a:pPr marL="130175">
              <a:lnSpc>
                <a:spcPts val="2035"/>
              </a:lnSpc>
            </a:pPr>
            <a:r>
              <a:rPr sz="1700" b="1" dirty="0">
                <a:solidFill>
                  <a:srgbClr val="FFFFFF"/>
                </a:solidFill>
                <a:latin typeface="Segoe UI"/>
                <a:cs typeface="Segoe UI"/>
              </a:rPr>
              <a:t>ПРОЦЕС</a:t>
            </a:r>
            <a:r>
              <a:rPr sz="1700" b="1" spc="35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700" b="1" dirty="0">
                <a:solidFill>
                  <a:srgbClr val="FFFFFF"/>
                </a:solidFill>
                <a:latin typeface="Segoe UI"/>
                <a:cs typeface="Segoe UI"/>
              </a:rPr>
              <a:t>РЕОРГАНІЗАЦІЇ</a:t>
            </a:r>
            <a:r>
              <a:rPr sz="1700" b="1" spc="35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700" b="1" spc="-10" dirty="0">
                <a:solidFill>
                  <a:srgbClr val="FFFFFF"/>
                </a:solidFill>
                <a:latin typeface="Segoe UI"/>
                <a:cs typeface="Segoe UI"/>
              </a:rPr>
              <a:t>РАД</a:t>
            </a:r>
            <a:r>
              <a:rPr lang="uk-UA" sz="1700" b="1" spc="-10" dirty="0">
                <a:solidFill>
                  <a:srgbClr val="FFFFFF"/>
                </a:solidFill>
                <a:latin typeface="Segoe UI"/>
                <a:cs typeface="Segoe UI"/>
              </a:rPr>
              <a:t> ГРОМАД</a:t>
            </a:r>
            <a:endParaRPr sz="1700" dirty="0">
              <a:latin typeface="Segoe UI"/>
              <a:cs typeface="Segoe U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778000" y="1600819"/>
            <a:ext cx="3465195" cy="1168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Сільські,</a:t>
            </a:r>
            <a:r>
              <a:rPr sz="1500" spc="-7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селищні,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міські</a:t>
            </a:r>
            <a:r>
              <a:rPr sz="1500" spc="-7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ради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представ-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ляють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відповідні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територіальні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громади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утворюють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власні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виконавчі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органи Кількість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районних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рад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має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зменшитися відповідно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до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кількості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районів</a:t>
            </a:r>
            <a:endParaRPr sz="1500">
              <a:latin typeface="Segoe UI"/>
              <a:cs typeface="Segoe U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889000" y="1493368"/>
            <a:ext cx="4519295" cy="1397000"/>
            <a:chOff x="889000" y="1493368"/>
            <a:chExt cx="4519295" cy="1397000"/>
          </a:xfrm>
        </p:grpSpPr>
        <p:sp>
          <p:nvSpPr>
            <p:cNvPr id="11" name="object 11"/>
            <p:cNvSpPr/>
            <p:nvPr/>
          </p:nvSpPr>
          <p:spPr>
            <a:xfrm>
              <a:off x="895350" y="1573883"/>
              <a:ext cx="0" cy="1261110"/>
            </a:xfrm>
            <a:custGeom>
              <a:avLst/>
              <a:gdLst/>
              <a:ahLst/>
              <a:cxnLst/>
              <a:rect l="l" t="t" r="r" b="b"/>
              <a:pathLst>
                <a:path h="1261110">
                  <a:moveTo>
                    <a:pt x="0" y="0"/>
                  </a:moveTo>
                  <a:lnTo>
                    <a:pt x="0" y="1260703"/>
                  </a:lnTo>
                </a:path>
              </a:pathLst>
            </a:custGeom>
            <a:ln w="12700">
              <a:solidFill>
                <a:srgbClr val="0B293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72167" y="2884023"/>
              <a:ext cx="4378960" cy="0"/>
            </a:xfrm>
            <a:custGeom>
              <a:avLst/>
              <a:gdLst/>
              <a:ahLst/>
              <a:cxnLst/>
              <a:rect l="l" t="t" r="r" b="b"/>
              <a:pathLst>
                <a:path w="4378960">
                  <a:moveTo>
                    <a:pt x="0" y="0"/>
                  </a:moveTo>
                  <a:lnTo>
                    <a:pt x="4378553" y="0"/>
                  </a:lnTo>
                </a:path>
              </a:pathLst>
            </a:custGeom>
            <a:ln w="12700">
              <a:solidFill>
                <a:srgbClr val="0B293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401937" y="1549161"/>
              <a:ext cx="0" cy="1261110"/>
            </a:xfrm>
            <a:custGeom>
              <a:avLst/>
              <a:gdLst/>
              <a:ahLst/>
              <a:cxnLst/>
              <a:rect l="l" t="t" r="r" b="b"/>
              <a:pathLst>
                <a:path h="1261110">
                  <a:moveTo>
                    <a:pt x="0" y="1260703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B293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46566" y="1499725"/>
              <a:ext cx="4378960" cy="0"/>
            </a:xfrm>
            <a:custGeom>
              <a:avLst/>
              <a:gdLst/>
              <a:ahLst/>
              <a:cxnLst/>
              <a:rect l="l" t="t" r="r" b="b"/>
              <a:pathLst>
                <a:path w="4378960">
                  <a:moveTo>
                    <a:pt x="4378553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B293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95350" y="1499718"/>
              <a:ext cx="4506595" cy="1384300"/>
            </a:xfrm>
            <a:custGeom>
              <a:avLst/>
              <a:gdLst/>
              <a:ahLst/>
              <a:cxnLst/>
              <a:rect l="l" t="t" r="r" b="b"/>
              <a:pathLst>
                <a:path w="4506595" h="1384300">
                  <a:moveTo>
                    <a:pt x="0" y="1359585"/>
                  </a:moveTo>
                  <a:lnTo>
                    <a:pt x="0" y="1384300"/>
                  </a:lnTo>
                  <a:lnTo>
                    <a:pt x="25603" y="1384300"/>
                  </a:lnTo>
                </a:path>
                <a:path w="4506595" h="1384300">
                  <a:moveTo>
                    <a:pt x="4480979" y="1384300"/>
                  </a:moveTo>
                  <a:lnTo>
                    <a:pt x="4506582" y="1384300"/>
                  </a:lnTo>
                  <a:lnTo>
                    <a:pt x="4506582" y="1359585"/>
                  </a:lnTo>
                </a:path>
                <a:path w="4506595" h="1384300">
                  <a:moveTo>
                    <a:pt x="4506582" y="24726"/>
                  </a:moveTo>
                  <a:lnTo>
                    <a:pt x="4506582" y="0"/>
                  </a:lnTo>
                  <a:lnTo>
                    <a:pt x="4480979" y="0"/>
                  </a:lnTo>
                </a:path>
                <a:path w="4506595" h="1384300">
                  <a:moveTo>
                    <a:pt x="25603" y="0"/>
                  </a:moveTo>
                  <a:lnTo>
                    <a:pt x="0" y="0"/>
                  </a:lnTo>
                  <a:lnTo>
                    <a:pt x="0" y="24726"/>
                  </a:lnTo>
                </a:path>
              </a:pathLst>
            </a:custGeom>
            <a:ln w="12700">
              <a:solidFill>
                <a:srgbClr val="0B29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10344" y="1719224"/>
              <a:ext cx="669290" cy="617220"/>
            </a:xfrm>
            <a:custGeom>
              <a:avLst/>
              <a:gdLst/>
              <a:ahLst/>
              <a:cxnLst/>
              <a:rect l="l" t="t" r="r" b="b"/>
              <a:pathLst>
                <a:path w="669289" h="617219">
                  <a:moveTo>
                    <a:pt x="620081" y="616675"/>
                  </a:moveTo>
                  <a:lnTo>
                    <a:pt x="467825" y="616675"/>
                  </a:lnTo>
                  <a:lnTo>
                    <a:pt x="615816" y="617052"/>
                  </a:lnTo>
                  <a:lnTo>
                    <a:pt x="620081" y="616675"/>
                  </a:lnTo>
                  <a:close/>
                </a:path>
                <a:path w="669289" h="617219">
                  <a:moveTo>
                    <a:pt x="331364" y="0"/>
                  </a:moveTo>
                  <a:lnTo>
                    <a:pt x="295065" y="25803"/>
                  </a:lnTo>
                  <a:lnTo>
                    <a:pt x="21156" y="524153"/>
                  </a:lnTo>
                  <a:lnTo>
                    <a:pt x="0" y="567980"/>
                  </a:lnTo>
                  <a:lnTo>
                    <a:pt x="41" y="583066"/>
                  </a:lnTo>
                  <a:lnTo>
                    <a:pt x="29692" y="614920"/>
                  </a:lnTo>
                  <a:lnTo>
                    <a:pt x="45510" y="616798"/>
                  </a:lnTo>
                  <a:lnTo>
                    <a:pt x="620081" y="616675"/>
                  </a:lnTo>
                  <a:lnTo>
                    <a:pt x="633964" y="615449"/>
                  </a:lnTo>
                  <a:lnTo>
                    <a:pt x="649063" y="609841"/>
                  </a:lnTo>
                  <a:lnTo>
                    <a:pt x="660845" y="599342"/>
                  </a:lnTo>
                  <a:lnTo>
                    <a:pt x="669042" y="583066"/>
                  </a:lnTo>
                  <a:lnTo>
                    <a:pt x="669042" y="567369"/>
                  </a:lnTo>
                  <a:lnTo>
                    <a:pt x="652645" y="535962"/>
                  </a:lnTo>
                  <a:lnTo>
                    <a:pt x="334181" y="535962"/>
                  </a:lnTo>
                  <a:lnTo>
                    <a:pt x="318759" y="532789"/>
                  </a:lnTo>
                  <a:lnTo>
                    <a:pt x="306067" y="524153"/>
                  </a:lnTo>
                  <a:lnTo>
                    <a:pt x="297455" y="511404"/>
                  </a:lnTo>
                  <a:lnTo>
                    <a:pt x="294278" y="495894"/>
                  </a:lnTo>
                  <a:lnTo>
                    <a:pt x="297394" y="480376"/>
                  </a:lnTo>
                  <a:lnTo>
                    <a:pt x="305927" y="467709"/>
                  </a:lnTo>
                  <a:lnTo>
                    <a:pt x="318599" y="459171"/>
                  </a:lnTo>
                  <a:lnTo>
                    <a:pt x="334130" y="456041"/>
                  </a:lnTo>
                  <a:lnTo>
                    <a:pt x="609644" y="456041"/>
                  </a:lnTo>
                  <a:lnTo>
                    <a:pt x="594732" y="428876"/>
                  </a:lnTo>
                  <a:lnTo>
                    <a:pt x="340760" y="428876"/>
                  </a:lnTo>
                  <a:lnTo>
                    <a:pt x="327082" y="428520"/>
                  </a:lnTo>
                  <a:lnTo>
                    <a:pt x="322294" y="423821"/>
                  </a:lnTo>
                  <a:lnTo>
                    <a:pt x="307930" y="339441"/>
                  </a:lnTo>
                  <a:lnTo>
                    <a:pt x="294583" y="260537"/>
                  </a:lnTo>
                  <a:lnTo>
                    <a:pt x="294468" y="254848"/>
                  </a:lnTo>
                  <a:lnTo>
                    <a:pt x="297253" y="239343"/>
                  </a:lnTo>
                  <a:lnTo>
                    <a:pt x="305824" y="226555"/>
                  </a:lnTo>
                  <a:lnTo>
                    <a:pt x="318730" y="217925"/>
                  </a:lnTo>
                  <a:lnTo>
                    <a:pt x="334524" y="214893"/>
                  </a:lnTo>
                  <a:lnTo>
                    <a:pt x="477170" y="214893"/>
                  </a:lnTo>
                  <a:lnTo>
                    <a:pt x="373094" y="25549"/>
                  </a:lnTo>
                  <a:lnTo>
                    <a:pt x="361597" y="10779"/>
                  </a:lnTo>
                  <a:lnTo>
                    <a:pt x="347316" y="2137"/>
                  </a:lnTo>
                  <a:lnTo>
                    <a:pt x="331364" y="0"/>
                  </a:lnTo>
                  <a:close/>
                </a:path>
                <a:path w="669289" h="617219">
                  <a:moveTo>
                    <a:pt x="609644" y="456041"/>
                  </a:moveTo>
                  <a:lnTo>
                    <a:pt x="334130" y="456041"/>
                  </a:lnTo>
                  <a:lnTo>
                    <a:pt x="349697" y="459171"/>
                  </a:lnTo>
                  <a:lnTo>
                    <a:pt x="362355" y="467676"/>
                  </a:lnTo>
                  <a:lnTo>
                    <a:pt x="370897" y="480332"/>
                  </a:lnTo>
                  <a:lnTo>
                    <a:pt x="374034" y="495856"/>
                  </a:lnTo>
                  <a:lnTo>
                    <a:pt x="370882" y="511350"/>
                  </a:lnTo>
                  <a:lnTo>
                    <a:pt x="362289" y="524105"/>
                  </a:lnTo>
                  <a:lnTo>
                    <a:pt x="349606" y="532762"/>
                  </a:lnTo>
                  <a:lnTo>
                    <a:pt x="334181" y="535962"/>
                  </a:lnTo>
                  <a:lnTo>
                    <a:pt x="652645" y="535962"/>
                  </a:lnTo>
                  <a:lnTo>
                    <a:pt x="646450" y="524105"/>
                  </a:lnTo>
                  <a:lnTo>
                    <a:pt x="637767" y="507612"/>
                  </a:lnTo>
                  <a:lnTo>
                    <a:pt x="627094" y="487829"/>
                  </a:lnTo>
                  <a:lnTo>
                    <a:pt x="609644" y="456041"/>
                  </a:lnTo>
                  <a:close/>
                </a:path>
                <a:path w="669289" h="617219">
                  <a:moveTo>
                    <a:pt x="477170" y="214893"/>
                  </a:moveTo>
                  <a:lnTo>
                    <a:pt x="334524" y="214893"/>
                  </a:lnTo>
                  <a:lnTo>
                    <a:pt x="350641" y="218382"/>
                  </a:lnTo>
                  <a:lnTo>
                    <a:pt x="363582" y="227379"/>
                  </a:lnTo>
                  <a:lnTo>
                    <a:pt x="371779" y="240456"/>
                  </a:lnTo>
                  <a:lnTo>
                    <a:pt x="373665" y="256181"/>
                  </a:lnTo>
                  <a:lnTo>
                    <a:pt x="371743" y="271353"/>
                  </a:lnTo>
                  <a:lnTo>
                    <a:pt x="369392" y="286479"/>
                  </a:lnTo>
                  <a:lnTo>
                    <a:pt x="364242" y="316671"/>
                  </a:lnTo>
                  <a:lnTo>
                    <a:pt x="360088" y="341413"/>
                  </a:lnTo>
                  <a:lnTo>
                    <a:pt x="355895" y="366146"/>
                  </a:lnTo>
                  <a:lnTo>
                    <a:pt x="351669" y="390872"/>
                  </a:lnTo>
                  <a:lnTo>
                    <a:pt x="345941" y="424113"/>
                  </a:lnTo>
                  <a:lnTo>
                    <a:pt x="340760" y="428876"/>
                  </a:lnTo>
                  <a:lnTo>
                    <a:pt x="594732" y="428876"/>
                  </a:lnTo>
                  <a:lnTo>
                    <a:pt x="477170" y="214893"/>
                  </a:lnTo>
                  <a:close/>
                </a:path>
              </a:pathLst>
            </a:custGeom>
            <a:solidFill>
              <a:srgbClr val="0B29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889000" y="3170580"/>
            <a:ext cx="2259965" cy="273050"/>
          </a:xfrm>
          <a:prstGeom prst="rect">
            <a:avLst/>
          </a:prstGeom>
          <a:solidFill>
            <a:srgbClr val="028DCD"/>
          </a:solidFill>
        </p:spPr>
        <p:txBody>
          <a:bodyPr vert="horz" wrap="square" lIns="0" tIns="0" rIns="0" bIns="0" rtlCol="0">
            <a:spAutoFit/>
          </a:bodyPr>
          <a:lstStyle/>
          <a:p>
            <a:pPr marL="130175">
              <a:lnSpc>
                <a:spcPts val="2035"/>
              </a:lnSpc>
            </a:pPr>
            <a:r>
              <a:rPr sz="1700" b="1" dirty="0">
                <a:solidFill>
                  <a:srgbClr val="FFFFFF"/>
                </a:solidFill>
                <a:latin typeface="Segoe UI"/>
                <a:cs typeface="Segoe UI"/>
              </a:rPr>
              <a:t>МІСЦЕВІ</a:t>
            </a:r>
            <a:r>
              <a:rPr sz="1700" b="1" spc="26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700" b="1" spc="-10" dirty="0">
                <a:solidFill>
                  <a:srgbClr val="FFFFFF"/>
                </a:solidFill>
                <a:latin typeface="Segoe UI"/>
                <a:cs typeface="Segoe UI"/>
              </a:rPr>
              <a:t>ВИБОРИ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89000" y="5791200"/>
            <a:ext cx="3390900" cy="273050"/>
          </a:xfrm>
          <a:prstGeom prst="rect">
            <a:avLst/>
          </a:prstGeom>
          <a:solidFill>
            <a:srgbClr val="028DCD"/>
          </a:solidFill>
        </p:spPr>
        <p:txBody>
          <a:bodyPr vert="horz" wrap="square" lIns="0" tIns="0" rIns="0" bIns="0" rtlCol="0">
            <a:spAutoFit/>
          </a:bodyPr>
          <a:lstStyle/>
          <a:p>
            <a:pPr marL="130175">
              <a:lnSpc>
                <a:spcPts val="2035"/>
              </a:lnSpc>
            </a:pPr>
            <a:r>
              <a:rPr sz="1700" b="1" dirty="0">
                <a:solidFill>
                  <a:srgbClr val="FFFFFF"/>
                </a:solidFill>
                <a:latin typeface="Segoe UI"/>
                <a:cs typeface="Segoe UI"/>
              </a:rPr>
              <a:t>ВІЙСЬКОВІ</a:t>
            </a:r>
            <a:r>
              <a:rPr sz="1700" b="1" spc="290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700" b="1" spc="-10" dirty="0">
                <a:solidFill>
                  <a:srgbClr val="FFFFFF"/>
                </a:solidFill>
                <a:latin typeface="Segoe UI"/>
                <a:cs typeface="Segoe UI"/>
              </a:rPr>
              <a:t>АДМІНІСТРАЦІЇ</a:t>
            </a:r>
            <a:endParaRPr sz="1700">
              <a:latin typeface="Segoe UI"/>
              <a:cs typeface="Segoe U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76300" y="3534691"/>
            <a:ext cx="4458335" cy="12311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У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2020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році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відбулися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перші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вибори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uk-UA" sz="1500" spc="-45" dirty="0">
                <a:solidFill>
                  <a:srgbClr val="231F20"/>
                </a:solidFill>
                <a:latin typeface="Segoe UI"/>
                <a:cs typeface="Segoe UI"/>
              </a:rPr>
              <a:t>депутатів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місцевих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рад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1420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територіальних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громад</a:t>
            </a:r>
            <a:endParaRPr sz="1500" dirty="0">
              <a:latin typeface="Segoe UI"/>
              <a:cs typeface="Segoe UI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Проте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не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проводилися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перші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місцеві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до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49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місцевих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рад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територіальних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громад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(30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у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Донецької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області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19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у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Луганської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області).</a:t>
            </a:r>
            <a:endParaRPr sz="1500" dirty="0">
              <a:latin typeface="Segoe UI"/>
              <a:cs typeface="Segoe U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76300" y="6155314"/>
            <a:ext cx="4474210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Президентом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України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утворено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183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військові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ад-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міністрації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населених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пунктів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територіальних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гро-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мад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у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Донецькій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(36),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Житомирській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(1),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Запорізькій (37),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Київській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(1),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Луганській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(26),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Миколаївській</a:t>
            </a:r>
            <a:endParaRPr sz="15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(3),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Сумській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(1),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Харківській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(27),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Херсонській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(49),</a:t>
            </a:r>
            <a:endParaRPr sz="150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Хмельницькій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(1)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Чернігівській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(1)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областях.</a:t>
            </a:r>
            <a:endParaRPr sz="1500">
              <a:latin typeface="Segoe UI"/>
              <a:cs typeface="Segoe U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1306821" y="3155893"/>
            <a:ext cx="2268249" cy="32444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В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ЄДРПОУ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міститься інформація</a:t>
            </a:r>
            <a:r>
              <a:rPr sz="1500" spc="-7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про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uk-UA" sz="1500" spc="-60" dirty="0">
                <a:solidFill>
                  <a:srgbClr val="231F20"/>
                </a:solidFill>
                <a:latin typeface="Segoe UI"/>
                <a:cs typeface="Segoe UI"/>
              </a:rPr>
              <a:t>майже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1</a:t>
            </a:r>
            <a:r>
              <a:rPr lang="uk-UA" sz="1500" spc="-20" dirty="0">
                <a:solidFill>
                  <a:srgbClr val="231F20"/>
                </a:solidFill>
                <a:latin typeface="Segoe UI"/>
                <a:cs typeface="Segoe UI"/>
              </a:rPr>
              <a:t>820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 err="1">
                <a:solidFill>
                  <a:srgbClr val="231F20"/>
                </a:solidFill>
                <a:latin typeface="Segoe UI"/>
                <a:cs typeface="Segoe UI"/>
              </a:rPr>
              <a:t>місцевих</a:t>
            </a:r>
            <a:r>
              <a:rPr sz="1500" spc="-7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рад</a:t>
            </a:r>
            <a:r>
              <a:rPr lang="uk-UA" sz="1500" dirty="0">
                <a:solidFill>
                  <a:srgbClr val="231F20"/>
                </a:solidFill>
                <a:latin typeface="Segoe UI"/>
                <a:cs typeface="Segoe UI"/>
              </a:rPr>
              <a:t> громад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,</a:t>
            </a:r>
            <a:r>
              <a:rPr sz="1500" spc="-7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розта</a:t>
            </a:r>
            <a:r>
              <a:rPr sz="1500" spc="-20" dirty="0" err="1">
                <a:solidFill>
                  <a:srgbClr val="231F20"/>
                </a:solidFill>
                <a:latin typeface="Segoe UI"/>
                <a:cs typeface="Segoe UI"/>
              </a:rPr>
              <a:t>шованих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на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підконтрольній</a:t>
            </a:r>
            <a:r>
              <a:rPr sz="1500" spc="-8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станом</a:t>
            </a:r>
            <a:r>
              <a:rPr sz="1500" spc="-8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на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24.02.2022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території</a:t>
            </a:r>
            <a:r>
              <a:rPr lang="uk-UA" sz="1500" spc="-10" dirty="0">
                <a:solidFill>
                  <a:srgbClr val="231F20"/>
                </a:solidFill>
                <a:latin typeface="Segoe UI"/>
                <a:cs typeface="Segoe UI"/>
              </a:rPr>
              <a:t>.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Це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на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uk-UA" sz="1500" spc="-10" dirty="0">
                <a:solidFill>
                  <a:srgbClr val="231F20"/>
                </a:solidFill>
                <a:latin typeface="Segoe UI"/>
                <a:cs typeface="Segoe UI"/>
              </a:rPr>
              <a:t>28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%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більше,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ніж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місцевих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рад, вибори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до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яких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 err="1">
                <a:solidFill>
                  <a:srgbClr val="231F20"/>
                </a:solidFill>
                <a:latin typeface="Segoe UI"/>
                <a:cs typeface="Segoe UI"/>
              </a:rPr>
              <a:t>від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булися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у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2020</a:t>
            </a:r>
            <a:r>
              <a:rPr sz="1500" spc="-6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році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 err="1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uk-UA" sz="1500" spc="-25" dirty="0">
                <a:solidFill>
                  <a:srgbClr val="231F20"/>
                </a:solidFill>
                <a:latin typeface="Segoe UI"/>
                <a:cs typeface="Segoe UI"/>
              </a:rPr>
              <a:t>відповідних </a:t>
            </a:r>
            <a:r>
              <a:rPr sz="1500" spc="-15" dirty="0" err="1">
                <a:solidFill>
                  <a:srgbClr val="231F20"/>
                </a:solidFill>
                <a:latin typeface="Segoe UI"/>
                <a:cs typeface="Segoe UI"/>
              </a:rPr>
              <a:t>військово-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цивільних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адміністрацій</a:t>
            </a:r>
            <a:r>
              <a:rPr lang="uk-UA" sz="1500" spc="-10" dirty="0">
                <a:solidFill>
                  <a:srgbClr val="231F20"/>
                </a:solidFill>
                <a:latin typeface="Segoe UI"/>
                <a:cs typeface="Segoe UI"/>
              </a:rPr>
              <a:t> населених пунктів, де вибори не проводилися</a:t>
            </a:r>
            <a:endParaRPr sz="1500" dirty="0">
              <a:latin typeface="Segoe UI"/>
              <a:cs typeface="Segoe UI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10810171" y="2993246"/>
            <a:ext cx="3027997" cy="3407129"/>
            <a:chOff x="10634950" y="4447349"/>
            <a:chExt cx="2585085" cy="3035304"/>
          </a:xfrm>
        </p:grpSpPr>
        <p:sp>
          <p:nvSpPr>
            <p:cNvPr id="23" name="object 23"/>
            <p:cNvSpPr/>
            <p:nvPr/>
          </p:nvSpPr>
          <p:spPr>
            <a:xfrm>
              <a:off x="10634950" y="4523231"/>
              <a:ext cx="0" cy="2908935"/>
            </a:xfrm>
            <a:custGeom>
              <a:avLst/>
              <a:gdLst/>
              <a:ahLst/>
              <a:cxnLst/>
              <a:rect l="l" t="t" r="r" b="b"/>
              <a:pathLst>
                <a:path h="2908934">
                  <a:moveTo>
                    <a:pt x="0" y="0"/>
                  </a:moveTo>
                  <a:lnTo>
                    <a:pt x="0" y="2908833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10712485" y="7482649"/>
              <a:ext cx="2455545" cy="0"/>
            </a:xfrm>
            <a:custGeom>
              <a:avLst/>
              <a:gdLst/>
              <a:ahLst/>
              <a:cxnLst/>
              <a:rect l="l" t="t" r="r" b="b"/>
              <a:pathLst>
                <a:path w="2455544">
                  <a:moveTo>
                    <a:pt x="0" y="0"/>
                  </a:moveTo>
                  <a:lnTo>
                    <a:pt x="2455265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13219437" y="4497933"/>
              <a:ext cx="0" cy="2908935"/>
            </a:xfrm>
            <a:custGeom>
              <a:avLst/>
              <a:gdLst/>
              <a:ahLst/>
              <a:cxnLst/>
              <a:rect l="l" t="t" r="r" b="b"/>
              <a:pathLst>
                <a:path h="2908934">
                  <a:moveTo>
                    <a:pt x="0" y="2908833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0686637" y="4447349"/>
              <a:ext cx="2455545" cy="0"/>
            </a:xfrm>
            <a:custGeom>
              <a:avLst/>
              <a:gdLst/>
              <a:ahLst/>
              <a:cxnLst/>
              <a:rect l="l" t="t" r="r" b="b"/>
              <a:pathLst>
                <a:path w="2455544">
                  <a:moveTo>
                    <a:pt x="245526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27"/>
            <p:cNvSpPr/>
            <p:nvPr/>
          </p:nvSpPr>
          <p:spPr>
            <a:xfrm>
              <a:off x="10634950" y="4447353"/>
              <a:ext cx="2585085" cy="3035300"/>
            </a:xfrm>
            <a:custGeom>
              <a:avLst/>
              <a:gdLst/>
              <a:ahLst/>
              <a:cxnLst/>
              <a:rect l="l" t="t" r="r" b="b"/>
              <a:pathLst>
                <a:path w="2585084" h="3035300">
                  <a:moveTo>
                    <a:pt x="0" y="3010001"/>
                  </a:moveTo>
                  <a:lnTo>
                    <a:pt x="0" y="3035300"/>
                  </a:lnTo>
                  <a:lnTo>
                    <a:pt x="25844" y="3035300"/>
                  </a:lnTo>
                </a:path>
                <a:path w="2585084" h="3035300">
                  <a:moveTo>
                    <a:pt x="2558643" y="3035300"/>
                  </a:moveTo>
                  <a:lnTo>
                    <a:pt x="2584488" y="3035300"/>
                  </a:lnTo>
                  <a:lnTo>
                    <a:pt x="2584488" y="3010001"/>
                  </a:lnTo>
                </a:path>
                <a:path w="2585084" h="3035300">
                  <a:moveTo>
                    <a:pt x="2584488" y="25285"/>
                  </a:moveTo>
                  <a:lnTo>
                    <a:pt x="2584488" y="0"/>
                  </a:lnTo>
                  <a:lnTo>
                    <a:pt x="2558643" y="0"/>
                  </a:lnTo>
                </a:path>
                <a:path w="2585084" h="3035300">
                  <a:moveTo>
                    <a:pt x="25844" y="0"/>
                  </a:moveTo>
                  <a:lnTo>
                    <a:pt x="0" y="0"/>
                  </a:lnTo>
                  <a:lnTo>
                    <a:pt x="0" y="25285"/>
                  </a:lnTo>
                </a:path>
              </a:pathLst>
            </a:custGeom>
            <a:ln w="12700">
              <a:solidFill>
                <a:srgbClr val="940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10738576" y="4652454"/>
              <a:ext cx="204470" cy="811530"/>
            </a:xfrm>
            <a:custGeom>
              <a:avLst/>
              <a:gdLst/>
              <a:ahLst/>
              <a:cxnLst/>
              <a:rect l="l" t="t" r="r" b="b"/>
              <a:pathLst>
                <a:path w="204470" h="811529">
                  <a:moveTo>
                    <a:pt x="193827" y="0"/>
                  </a:moveTo>
                  <a:lnTo>
                    <a:pt x="8915" y="0"/>
                  </a:lnTo>
                  <a:lnTo>
                    <a:pt x="29527" y="550265"/>
                  </a:lnTo>
                  <a:lnTo>
                    <a:pt x="172097" y="550265"/>
                  </a:lnTo>
                  <a:lnTo>
                    <a:pt x="193827" y="0"/>
                  </a:lnTo>
                  <a:close/>
                </a:path>
                <a:path w="204470" h="811529">
                  <a:moveTo>
                    <a:pt x="102476" y="627684"/>
                  </a:moveTo>
                  <a:lnTo>
                    <a:pt x="62176" y="634087"/>
                  </a:lnTo>
                  <a:lnTo>
                    <a:pt x="29248" y="653300"/>
                  </a:lnTo>
                  <a:lnTo>
                    <a:pt x="1828" y="699877"/>
                  </a:lnTo>
                  <a:lnTo>
                    <a:pt x="0" y="719023"/>
                  </a:lnTo>
                  <a:lnTo>
                    <a:pt x="1809" y="737522"/>
                  </a:lnTo>
                  <a:lnTo>
                    <a:pt x="28968" y="784453"/>
                  </a:lnTo>
                  <a:lnTo>
                    <a:pt x="61822" y="804713"/>
                  </a:lnTo>
                  <a:lnTo>
                    <a:pt x="102476" y="811466"/>
                  </a:lnTo>
                  <a:lnTo>
                    <a:pt x="123976" y="809830"/>
                  </a:lnTo>
                  <a:lnTo>
                    <a:pt x="160596" y="796743"/>
                  </a:lnTo>
                  <a:lnTo>
                    <a:pt x="196811" y="755638"/>
                  </a:lnTo>
                  <a:lnTo>
                    <a:pt x="203847" y="719023"/>
                  </a:lnTo>
                  <a:lnTo>
                    <a:pt x="202071" y="700101"/>
                  </a:lnTo>
                  <a:lnTo>
                    <a:pt x="175437" y="653580"/>
                  </a:lnTo>
                  <a:lnTo>
                    <a:pt x="123745" y="629302"/>
                  </a:lnTo>
                  <a:lnTo>
                    <a:pt x="102476" y="627684"/>
                  </a:lnTo>
                  <a:close/>
                </a:path>
              </a:pathLst>
            </a:custGeom>
            <a:solidFill>
              <a:srgbClr val="94041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43" name="object 4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746987" y="761998"/>
            <a:ext cx="478800" cy="478500"/>
          </a:xfrm>
          <a:prstGeom prst="rect">
            <a:avLst/>
          </a:prstGeom>
        </p:spPr>
      </p:pic>
      <p:graphicFrame>
        <p:nvGraphicFramePr>
          <p:cNvPr id="7" name="object 7">
            <a:extLst>
              <a:ext uri="{FF2B5EF4-FFF2-40B4-BE49-F238E27FC236}">
                <a16:creationId xmlns:a16="http://schemas.microsoft.com/office/drawing/2014/main" id="{54BE5BCF-29D9-4753-BA2B-30D9B79AC6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3521836"/>
              </p:ext>
            </p:extLst>
          </p:nvPr>
        </p:nvGraphicFramePr>
        <p:xfrm>
          <a:off x="5829866" y="1862523"/>
          <a:ext cx="4552384" cy="56685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3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917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39624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Область</a:t>
                      </a:r>
                      <a:endParaRPr sz="800" dirty="0">
                        <a:latin typeface="Segoe UI"/>
                        <a:cs typeface="Segoe UI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40005" marR="32384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К-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сть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територіальних громад</a:t>
                      </a:r>
                      <a:endParaRPr sz="800" dirty="0">
                        <a:latin typeface="Segoe UI"/>
                        <a:cs typeface="Segoe UI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53340" marR="4635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К-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сть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місцевих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рад,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вибори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депутатів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sz="800" b="1" spc="-20" dirty="0" err="1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яких</a:t>
                      </a:r>
                      <a:r>
                        <a:rPr sz="800" b="1" spc="-2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sz="800" b="1" spc="-10" dirty="0" err="1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відбулися</a:t>
                      </a:r>
                      <a:r>
                        <a:rPr lang="uk-UA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у 2020 році</a:t>
                      </a:r>
                      <a:endParaRPr sz="800" dirty="0">
                        <a:latin typeface="Segoe UI"/>
                        <a:cs typeface="Segoe UI"/>
                      </a:endParaRPr>
                    </a:p>
                  </a:txBody>
                  <a:tcPr marL="0" marR="0" marT="10795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5560" indent="-635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К-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сть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місцевих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рад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–</a:t>
                      </a:r>
                      <a:r>
                        <a:rPr sz="800" b="1" spc="-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відомості 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про</a:t>
                      </a:r>
                      <a:r>
                        <a:rPr sz="800" b="1" spc="-3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які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містяться</a:t>
                      </a:r>
                      <a:r>
                        <a:rPr sz="800" b="1" spc="-5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sz="800" b="1" spc="-5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в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ЄДРПОУ</a:t>
                      </a:r>
                      <a:r>
                        <a:rPr lang="uk-UA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станом на 22.11.2023</a:t>
                      </a:r>
                      <a:endParaRPr sz="800" dirty="0">
                        <a:latin typeface="Segoe UI"/>
                        <a:cs typeface="Segoe UI"/>
                      </a:endParaRPr>
                    </a:p>
                  </a:txBody>
                  <a:tcPr marL="0" marR="0" marT="469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5560" indent="-635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lang="ru-RU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К-</a:t>
                      </a:r>
                      <a:r>
                        <a:rPr lang="ru-RU" sz="800" b="1" dirty="0" err="1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сть</a:t>
                      </a:r>
                      <a:r>
                        <a:rPr lang="ru-RU" sz="800" b="1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lang="ru-RU" sz="800" b="1" spc="-10" dirty="0" err="1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місцевих</a:t>
                      </a:r>
                      <a:r>
                        <a:rPr lang="ru-RU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lang="ru-RU" sz="800" b="1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рад</a:t>
                      </a:r>
                      <a:r>
                        <a:rPr lang="ru-RU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lang="ru-RU" sz="800" b="1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–</a:t>
                      </a:r>
                      <a:r>
                        <a:rPr lang="ru-RU" sz="800" b="1" spc="-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lang="ru-RU" sz="800" b="1" spc="-10" dirty="0" err="1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які</a:t>
                      </a:r>
                      <a:r>
                        <a:rPr lang="ru-RU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станом на 22.11.2023 </a:t>
                      </a:r>
                      <a:r>
                        <a:rPr lang="ru-RU" sz="800" b="1" spc="-10" dirty="0" err="1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перебували</a:t>
                      </a:r>
                      <a:r>
                        <a:rPr lang="ru-RU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в </a:t>
                      </a:r>
                      <a:r>
                        <a:rPr lang="ru-RU" sz="800" b="1" spc="-10" dirty="0" err="1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процесі</a:t>
                      </a:r>
                      <a:r>
                        <a:rPr lang="ru-RU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lang="ru-RU" sz="800" b="1" spc="-10" dirty="0" err="1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припинення</a:t>
                      </a:r>
                      <a:endParaRPr lang="ru-RU" sz="800" dirty="0">
                        <a:latin typeface="Segoe UI"/>
                        <a:cs typeface="Segoe UI"/>
                      </a:endParaRPr>
                    </a:p>
                  </a:txBody>
                  <a:tcPr marL="0" marR="0" marT="0" marB="0">
                    <a:lnL w="1905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Вінницька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63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63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533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466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Волинська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54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54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211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156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Дніпропетровська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86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86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174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84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Донецька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66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36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265*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103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Житомирська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66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168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74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Закарпатська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64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64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166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61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Запорізька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67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67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179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98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Івано-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Франківська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62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62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131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31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Київська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69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69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191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118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Кіровоградська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49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49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196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133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Луганська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37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18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92*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29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Львівська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73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73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370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296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Миколаївська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52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52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116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Одеська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91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91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75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Полтавська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60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60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127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Рівненська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64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64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104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28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Сумська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51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51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106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54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Тернопільська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55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55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83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0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61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Харківська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56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56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293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228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Херсонська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49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49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161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90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Хмельницька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60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60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225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164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Черкаська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66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66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290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197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Чернівецька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52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52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08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8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Чернігівська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540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57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54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57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54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128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54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62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5400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sp>
        <p:nvSpPr>
          <p:cNvPr id="42" name="object 19">
            <a:extLst>
              <a:ext uri="{FF2B5EF4-FFF2-40B4-BE49-F238E27FC236}">
                <a16:creationId xmlns:a16="http://schemas.microsoft.com/office/drawing/2014/main" id="{30F77F42-B376-DF6D-B104-7A9CE75CEEA6}"/>
              </a:ext>
            </a:extLst>
          </p:cNvPr>
          <p:cNvSpPr txBox="1"/>
          <p:nvPr/>
        </p:nvSpPr>
        <p:spPr>
          <a:xfrm>
            <a:off x="5830862" y="7696610"/>
            <a:ext cx="445833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0">
              <a:lnSpc>
                <a:spcPct val="100000"/>
              </a:lnSpc>
              <a:spcBef>
                <a:spcPts val="100"/>
              </a:spcBef>
            </a:pPr>
            <a:r>
              <a:rPr lang="uk-UA" sz="1000" dirty="0">
                <a:solidFill>
                  <a:srgbClr val="231F20"/>
                </a:solidFill>
                <a:latin typeface="Segoe UI"/>
                <a:cs typeface="Segoe UI"/>
              </a:rPr>
              <a:t>* з урахування окупованої станом на 24.02.2022 території </a:t>
            </a:r>
            <a:endParaRPr sz="1000" dirty="0">
              <a:latin typeface="Segoe UI"/>
              <a:cs typeface="Segoe U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ОРГАНИ</a:t>
            </a:r>
            <a:r>
              <a:rPr spc="245" dirty="0"/>
              <a:t> </a:t>
            </a:r>
            <a:r>
              <a:rPr spc="55" dirty="0"/>
              <a:t>МІСЦЕВОГО</a:t>
            </a:r>
            <a:r>
              <a:rPr spc="235" dirty="0"/>
              <a:t> </a:t>
            </a:r>
            <a:r>
              <a:rPr spc="65" dirty="0"/>
              <a:t>САМОВРЯДУВАННЯ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14362963" y="63"/>
            <a:ext cx="757555" cy="8505190"/>
            <a:chOff x="14362963" y="63"/>
            <a:chExt cx="757555" cy="8505190"/>
          </a:xfrm>
        </p:grpSpPr>
        <p:sp>
          <p:nvSpPr>
            <p:cNvPr id="4" name="object 4"/>
            <p:cNvSpPr/>
            <p:nvPr/>
          </p:nvSpPr>
          <p:spPr>
            <a:xfrm>
              <a:off x="14362963" y="63"/>
              <a:ext cx="757555" cy="8505190"/>
            </a:xfrm>
            <a:custGeom>
              <a:avLst/>
              <a:gdLst/>
              <a:ahLst/>
              <a:cxnLst/>
              <a:rect l="l" t="t" r="r" b="b"/>
              <a:pathLst>
                <a:path w="757555" h="8505190">
                  <a:moveTo>
                    <a:pt x="757046" y="0"/>
                  </a:moveTo>
                  <a:lnTo>
                    <a:pt x="0" y="0"/>
                  </a:lnTo>
                  <a:lnTo>
                    <a:pt x="0" y="8504936"/>
                  </a:lnTo>
                  <a:lnTo>
                    <a:pt x="757046" y="8504936"/>
                  </a:lnTo>
                  <a:lnTo>
                    <a:pt x="757046" y="0"/>
                  </a:lnTo>
                  <a:close/>
                </a:path>
              </a:pathLst>
            </a:custGeom>
            <a:solidFill>
              <a:srgbClr val="FED3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528788" y="914501"/>
              <a:ext cx="425450" cy="201930"/>
            </a:xfrm>
            <a:custGeom>
              <a:avLst/>
              <a:gdLst/>
              <a:ahLst/>
              <a:cxnLst/>
              <a:rect l="l" t="t" r="r" b="b"/>
              <a:pathLst>
                <a:path w="425450" h="201930">
                  <a:moveTo>
                    <a:pt x="200507" y="183654"/>
                  </a:moveTo>
                  <a:lnTo>
                    <a:pt x="0" y="183654"/>
                  </a:lnTo>
                  <a:lnTo>
                    <a:pt x="0" y="201498"/>
                  </a:lnTo>
                  <a:lnTo>
                    <a:pt x="200507" y="201498"/>
                  </a:lnTo>
                  <a:lnTo>
                    <a:pt x="200507" y="183654"/>
                  </a:lnTo>
                  <a:close/>
                </a:path>
                <a:path w="425450" h="201930">
                  <a:moveTo>
                    <a:pt x="200507" y="137744"/>
                  </a:moveTo>
                  <a:lnTo>
                    <a:pt x="0" y="137744"/>
                  </a:lnTo>
                  <a:lnTo>
                    <a:pt x="0" y="155587"/>
                  </a:lnTo>
                  <a:lnTo>
                    <a:pt x="200507" y="155587"/>
                  </a:lnTo>
                  <a:lnTo>
                    <a:pt x="200507" y="137744"/>
                  </a:lnTo>
                  <a:close/>
                </a:path>
                <a:path w="425450" h="201930">
                  <a:moveTo>
                    <a:pt x="200507" y="91833"/>
                  </a:moveTo>
                  <a:lnTo>
                    <a:pt x="0" y="91833"/>
                  </a:lnTo>
                  <a:lnTo>
                    <a:pt x="0" y="109677"/>
                  </a:lnTo>
                  <a:lnTo>
                    <a:pt x="200507" y="109677"/>
                  </a:lnTo>
                  <a:lnTo>
                    <a:pt x="200507" y="91833"/>
                  </a:lnTo>
                  <a:close/>
                </a:path>
                <a:path w="425450" h="201930">
                  <a:moveTo>
                    <a:pt x="200507" y="45935"/>
                  </a:moveTo>
                  <a:lnTo>
                    <a:pt x="0" y="45935"/>
                  </a:lnTo>
                  <a:lnTo>
                    <a:pt x="0" y="63766"/>
                  </a:lnTo>
                  <a:lnTo>
                    <a:pt x="200507" y="63766"/>
                  </a:lnTo>
                  <a:lnTo>
                    <a:pt x="200507" y="45935"/>
                  </a:lnTo>
                  <a:close/>
                </a:path>
                <a:path w="425450" h="201930">
                  <a:moveTo>
                    <a:pt x="200507" y="0"/>
                  </a:moveTo>
                  <a:lnTo>
                    <a:pt x="0" y="0"/>
                  </a:lnTo>
                  <a:lnTo>
                    <a:pt x="0" y="17843"/>
                  </a:lnTo>
                  <a:lnTo>
                    <a:pt x="200507" y="17843"/>
                  </a:lnTo>
                  <a:lnTo>
                    <a:pt x="200507" y="0"/>
                  </a:lnTo>
                  <a:close/>
                </a:path>
                <a:path w="425450" h="201930">
                  <a:moveTo>
                    <a:pt x="242608" y="0"/>
                  </a:moveTo>
                  <a:lnTo>
                    <a:pt x="224866" y="0"/>
                  </a:lnTo>
                  <a:lnTo>
                    <a:pt x="224866" y="201498"/>
                  </a:lnTo>
                  <a:lnTo>
                    <a:pt x="242608" y="201498"/>
                  </a:lnTo>
                  <a:lnTo>
                    <a:pt x="242608" y="0"/>
                  </a:lnTo>
                  <a:close/>
                </a:path>
                <a:path w="425450" h="201930">
                  <a:moveTo>
                    <a:pt x="288290" y="0"/>
                  </a:moveTo>
                  <a:lnTo>
                    <a:pt x="270548" y="0"/>
                  </a:lnTo>
                  <a:lnTo>
                    <a:pt x="270548" y="201498"/>
                  </a:lnTo>
                  <a:lnTo>
                    <a:pt x="288290" y="201498"/>
                  </a:lnTo>
                  <a:lnTo>
                    <a:pt x="288290" y="0"/>
                  </a:lnTo>
                  <a:close/>
                </a:path>
                <a:path w="425450" h="201930">
                  <a:moveTo>
                    <a:pt x="333971" y="0"/>
                  </a:moveTo>
                  <a:lnTo>
                    <a:pt x="316230" y="0"/>
                  </a:lnTo>
                  <a:lnTo>
                    <a:pt x="316230" y="201498"/>
                  </a:lnTo>
                  <a:lnTo>
                    <a:pt x="333971" y="201498"/>
                  </a:lnTo>
                  <a:lnTo>
                    <a:pt x="333971" y="0"/>
                  </a:lnTo>
                  <a:close/>
                </a:path>
                <a:path w="425450" h="201930">
                  <a:moveTo>
                    <a:pt x="379679" y="0"/>
                  </a:moveTo>
                  <a:lnTo>
                    <a:pt x="361924" y="0"/>
                  </a:lnTo>
                  <a:lnTo>
                    <a:pt x="361924" y="201498"/>
                  </a:lnTo>
                  <a:lnTo>
                    <a:pt x="379679" y="201498"/>
                  </a:lnTo>
                  <a:lnTo>
                    <a:pt x="379679" y="0"/>
                  </a:lnTo>
                  <a:close/>
                </a:path>
                <a:path w="425450" h="201930">
                  <a:moveTo>
                    <a:pt x="425361" y="0"/>
                  </a:moveTo>
                  <a:lnTo>
                    <a:pt x="407606" y="0"/>
                  </a:lnTo>
                  <a:lnTo>
                    <a:pt x="407606" y="201498"/>
                  </a:lnTo>
                  <a:lnTo>
                    <a:pt x="425361" y="201498"/>
                  </a:lnTo>
                  <a:lnTo>
                    <a:pt x="425361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4528800" y="1138364"/>
              <a:ext cx="425450" cy="201930"/>
            </a:xfrm>
            <a:custGeom>
              <a:avLst/>
              <a:gdLst/>
              <a:ahLst/>
              <a:cxnLst/>
              <a:rect l="l" t="t" r="r" b="b"/>
              <a:pathLst>
                <a:path w="425450" h="201930">
                  <a:moveTo>
                    <a:pt x="17754" y="0"/>
                  </a:moveTo>
                  <a:lnTo>
                    <a:pt x="0" y="0"/>
                  </a:lnTo>
                  <a:lnTo>
                    <a:pt x="0" y="201498"/>
                  </a:lnTo>
                  <a:lnTo>
                    <a:pt x="17754" y="201498"/>
                  </a:lnTo>
                  <a:lnTo>
                    <a:pt x="17754" y="0"/>
                  </a:lnTo>
                  <a:close/>
                </a:path>
                <a:path w="425450" h="201930">
                  <a:moveTo>
                    <a:pt x="63436" y="0"/>
                  </a:moveTo>
                  <a:lnTo>
                    <a:pt x="45681" y="0"/>
                  </a:lnTo>
                  <a:lnTo>
                    <a:pt x="45681" y="201498"/>
                  </a:lnTo>
                  <a:lnTo>
                    <a:pt x="63436" y="201498"/>
                  </a:lnTo>
                  <a:lnTo>
                    <a:pt x="63436" y="0"/>
                  </a:lnTo>
                  <a:close/>
                </a:path>
                <a:path w="425450" h="201930">
                  <a:moveTo>
                    <a:pt x="109131" y="0"/>
                  </a:moveTo>
                  <a:lnTo>
                    <a:pt x="91376" y="0"/>
                  </a:lnTo>
                  <a:lnTo>
                    <a:pt x="91376" y="201498"/>
                  </a:lnTo>
                  <a:lnTo>
                    <a:pt x="109131" y="201498"/>
                  </a:lnTo>
                  <a:lnTo>
                    <a:pt x="109131" y="0"/>
                  </a:lnTo>
                  <a:close/>
                </a:path>
                <a:path w="425450" h="201930">
                  <a:moveTo>
                    <a:pt x="154813" y="0"/>
                  </a:moveTo>
                  <a:lnTo>
                    <a:pt x="137058" y="0"/>
                  </a:lnTo>
                  <a:lnTo>
                    <a:pt x="137058" y="201498"/>
                  </a:lnTo>
                  <a:lnTo>
                    <a:pt x="154813" y="201498"/>
                  </a:lnTo>
                  <a:lnTo>
                    <a:pt x="154813" y="0"/>
                  </a:lnTo>
                  <a:close/>
                </a:path>
                <a:path w="425450" h="201930">
                  <a:moveTo>
                    <a:pt x="200494" y="0"/>
                  </a:moveTo>
                  <a:lnTo>
                    <a:pt x="182740" y="0"/>
                  </a:lnTo>
                  <a:lnTo>
                    <a:pt x="182740" y="201498"/>
                  </a:lnTo>
                  <a:lnTo>
                    <a:pt x="200494" y="201498"/>
                  </a:lnTo>
                  <a:lnTo>
                    <a:pt x="200494" y="0"/>
                  </a:lnTo>
                  <a:close/>
                </a:path>
                <a:path w="425450" h="201930">
                  <a:moveTo>
                    <a:pt x="425348" y="183654"/>
                  </a:moveTo>
                  <a:lnTo>
                    <a:pt x="224853" y="183654"/>
                  </a:lnTo>
                  <a:lnTo>
                    <a:pt x="224853" y="201498"/>
                  </a:lnTo>
                  <a:lnTo>
                    <a:pt x="425348" y="201498"/>
                  </a:lnTo>
                  <a:lnTo>
                    <a:pt x="425348" y="183654"/>
                  </a:lnTo>
                  <a:close/>
                </a:path>
                <a:path w="425450" h="201930">
                  <a:moveTo>
                    <a:pt x="425348" y="137731"/>
                  </a:moveTo>
                  <a:lnTo>
                    <a:pt x="224853" y="137731"/>
                  </a:lnTo>
                  <a:lnTo>
                    <a:pt x="224853" y="155575"/>
                  </a:lnTo>
                  <a:lnTo>
                    <a:pt x="425348" y="155575"/>
                  </a:lnTo>
                  <a:lnTo>
                    <a:pt x="425348" y="137731"/>
                  </a:lnTo>
                  <a:close/>
                </a:path>
                <a:path w="425450" h="201930">
                  <a:moveTo>
                    <a:pt x="425348" y="91821"/>
                  </a:moveTo>
                  <a:lnTo>
                    <a:pt x="224853" y="91821"/>
                  </a:lnTo>
                  <a:lnTo>
                    <a:pt x="224853" y="109664"/>
                  </a:lnTo>
                  <a:lnTo>
                    <a:pt x="425348" y="109664"/>
                  </a:lnTo>
                  <a:lnTo>
                    <a:pt x="425348" y="91821"/>
                  </a:lnTo>
                  <a:close/>
                </a:path>
                <a:path w="425450" h="201930">
                  <a:moveTo>
                    <a:pt x="425348" y="45910"/>
                  </a:moveTo>
                  <a:lnTo>
                    <a:pt x="224853" y="45910"/>
                  </a:lnTo>
                  <a:lnTo>
                    <a:pt x="224853" y="63754"/>
                  </a:lnTo>
                  <a:lnTo>
                    <a:pt x="425348" y="63754"/>
                  </a:lnTo>
                  <a:lnTo>
                    <a:pt x="425348" y="45910"/>
                  </a:lnTo>
                  <a:close/>
                </a:path>
                <a:path w="425450" h="201930">
                  <a:moveTo>
                    <a:pt x="425348" y="0"/>
                  </a:moveTo>
                  <a:lnTo>
                    <a:pt x="224853" y="0"/>
                  </a:lnTo>
                  <a:lnTo>
                    <a:pt x="224853" y="17843"/>
                  </a:lnTo>
                  <a:lnTo>
                    <a:pt x="425348" y="17843"/>
                  </a:lnTo>
                  <a:lnTo>
                    <a:pt x="425348" y="0"/>
                  </a:lnTo>
                  <a:close/>
                </a:path>
              </a:pathLst>
            </a:custGeom>
            <a:solidFill>
              <a:srgbClr val="9D9F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830797" y="1493380"/>
            <a:ext cx="4551453" cy="256480"/>
          </a:xfrm>
          <a:prstGeom prst="rect">
            <a:avLst/>
          </a:prstGeom>
          <a:solidFill>
            <a:srgbClr val="0B2933"/>
          </a:solidFill>
        </p:spPr>
        <p:txBody>
          <a:bodyPr vert="horz" wrap="square" lIns="0" tIns="0" rIns="0" bIns="0" rtlCol="0" anchor="ctr">
            <a:spAutoFit/>
          </a:bodyPr>
          <a:lstStyle/>
          <a:p>
            <a:pPr marL="130175">
              <a:lnSpc>
                <a:spcPts val="2035"/>
              </a:lnSpc>
            </a:pPr>
            <a:r>
              <a:rPr sz="1700" b="1" dirty="0">
                <a:solidFill>
                  <a:srgbClr val="FFFFFF"/>
                </a:solidFill>
                <a:latin typeface="Segoe UI"/>
                <a:cs typeface="Segoe UI"/>
              </a:rPr>
              <a:t>ПРОЦЕС</a:t>
            </a:r>
            <a:r>
              <a:rPr sz="1700" b="1" spc="35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700" b="1" dirty="0">
                <a:solidFill>
                  <a:srgbClr val="FFFFFF"/>
                </a:solidFill>
                <a:latin typeface="Segoe UI"/>
                <a:cs typeface="Segoe UI"/>
              </a:rPr>
              <a:t>РЕОРГАНІЗАЦІЇ</a:t>
            </a:r>
            <a:r>
              <a:rPr lang="uk-UA" sz="1700" b="1" dirty="0">
                <a:solidFill>
                  <a:srgbClr val="FFFFFF"/>
                </a:solidFill>
                <a:latin typeface="Segoe UI"/>
                <a:cs typeface="Segoe UI"/>
              </a:rPr>
              <a:t> РАЙРАД</a:t>
            </a:r>
            <a:r>
              <a:rPr sz="1700" b="1" spc="35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endParaRPr sz="1700" dirty="0">
              <a:latin typeface="Segoe UI"/>
              <a:cs typeface="Segoe U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669608" y="2031907"/>
            <a:ext cx="3465195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Кількість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районних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рад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має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зменшитися відповідно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до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кількості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районів</a:t>
            </a:r>
            <a:endParaRPr sz="1500" dirty="0">
              <a:latin typeface="Segoe UI"/>
              <a:cs typeface="Segoe UI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787462" y="1862523"/>
            <a:ext cx="4506595" cy="1006957"/>
            <a:chOff x="895350" y="1499718"/>
            <a:chExt cx="4506595" cy="1384305"/>
          </a:xfrm>
        </p:grpSpPr>
        <p:sp>
          <p:nvSpPr>
            <p:cNvPr id="11" name="object 11"/>
            <p:cNvSpPr/>
            <p:nvPr/>
          </p:nvSpPr>
          <p:spPr>
            <a:xfrm>
              <a:off x="895350" y="1573883"/>
              <a:ext cx="0" cy="1261110"/>
            </a:xfrm>
            <a:custGeom>
              <a:avLst/>
              <a:gdLst/>
              <a:ahLst/>
              <a:cxnLst/>
              <a:rect l="l" t="t" r="r" b="b"/>
              <a:pathLst>
                <a:path h="1261110">
                  <a:moveTo>
                    <a:pt x="0" y="0"/>
                  </a:moveTo>
                  <a:lnTo>
                    <a:pt x="0" y="1260703"/>
                  </a:lnTo>
                </a:path>
              </a:pathLst>
            </a:custGeom>
            <a:ln w="12700">
              <a:solidFill>
                <a:srgbClr val="0B293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72167" y="2884023"/>
              <a:ext cx="4378960" cy="0"/>
            </a:xfrm>
            <a:custGeom>
              <a:avLst/>
              <a:gdLst/>
              <a:ahLst/>
              <a:cxnLst/>
              <a:rect l="l" t="t" r="r" b="b"/>
              <a:pathLst>
                <a:path w="4378960">
                  <a:moveTo>
                    <a:pt x="0" y="0"/>
                  </a:moveTo>
                  <a:lnTo>
                    <a:pt x="4378553" y="0"/>
                  </a:lnTo>
                </a:path>
              </a:pathLst>
            </a:custGeom>
            <a:ln w="12700">
              <a:solidFill>
                <a:srgbClr val="0B293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401937" y="1549161"/>
              <a:ext cx="0" cy="1261110"/>
            </a:xfrm>
            <a:custGeom>
              <a:avLst/>
              <a:gdLst/>
              <a:ahLst/>
              <a:cxnLst/>
              <a:rect l="l" t="t" r="r" b="b"/>
              <a:pathLst>
                <a:path h="1261110">
                  <a:moveTo>
                    <a:pt x="0" y="1260703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B293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946566" y="1499725"/>
              <a:ext cx="4378960" cy="0"/>
            </a:xfrm>
            <a:custGeom>
              <a:avLst/>
              <a:gdLst/>
              <a:ahLst/>
              <a:cxnLst/>
              <a:rect l="l" t="t" r="r" b="b"/>
              <a:pathLst>
                <a:path w="4378960">
                  <a:moveTo>
                    <a:pt x="4378553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0B293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95350" y="1499718"/>
              <a:ext cx="4506595" cy="1384300"/>
            </a:xfrm>
            <a:custGeom>
              <a:avLst/>
              <a:gdLst/>
              <a:ahLst/>
              <a:cxnLst/>
              <a:rect l="l" t="t" r="r" b="b"/>
              <a:pathLst>
                <a:path w="4506595" h="1384300">
                  <a:moveTo>
                    <a:pt x="0" y="1359585"/>
                  </a:moveTo>
                  <a:lnTo>
                    <a:pt x="0" y="1384300"/>
                  </a:lnTo>
                  <a:lnTo>
                    <a:pt x="25603" y="1384300"/>
                  </a:lnTo>
                </a:path>
                <a:path w="4506595" h="1384300">
                  <a:moveTo>
                    <a:pt x="4480979" y="1384300"/>
                  </a:moveTo>
                  <a:lnTo>
                    <a:pt x="4506582" y="1384300"/>
                  </a:lnTo>
                  <a:lnTo>
                    <a:pt x="4506582" y="1359585"/>
                  </a:lnTo>
                </a:path>
                <a:path w="4506595" h="1384300">
                  <a:moveTo>
                    <a:pt x="4506582" y="24726"/>
                  </a:moveTo>
                  <a:lnTo>
                    <a:pt x="4506582" y="0"/>
                  </a:lnTo>
                  <a:lnTo>
                    <a:pt x="4480979" y="0"/>
                  </a:lnTo>
                </a:path>
                <a:path w="4506595" h="1384300">
                  <a:moveTo>
                    <a:pt x="25603" y="0"/>
                  </a:moveTo>
                  <a:lnTo>
                    <a:pt x="0" y="0"/>
                  </a:lnTo>
                  <a:lnTo>
                    <a:pt x="0" y="24726"/>
                  </a:lnTo>
                </a:path>
              </a:pathLst>
            </a:custGeom>
            <a:ln w="12700">
              <a:solidFill>
                <a:srgbClr val="0B29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1010344" y="1719223"/>
              <a:ext cx="669290" cy="744611"/>
            </a:xfrm>
            <a:custGeom>
              <a:avLst/>
              <a:gdLst/>
              <a:ahLst/>
              <a:cxnLst/>
              <a:rect l="l" t="t" r="r" b="b"/>
              <a:pathLst>
                <a:path w="669289" h="617219">
                  <a:moveTo>
                    <a:pt x="620081" y="616675"/>
                  </a:moveTo>
                  <a:lnTo>
                    <a:pt x="467825" y="616675"/>
                  </a:lnTo>
                  <a:lnTo>
                    <a:pt x="615816" y="617052"/>
                  </a:lnTo>
                  <a:lnTo>
                    <a:pt x="620081" y="616675"/>
                  </a:lnTo>
                  <a:close/>
                </a:path>
                <a:path w="669289" h="617219">
                  <a:moveTo>
                    <a:pt x="331364" y="0"/>
                  </a:moveTo>
                  <a:lnTo>
                    <a:pt x="295065" y="25803"/>
                  </a:lnTo>
                  <a:lnTo>
                    <a:pt x="21156" y="524153"/>
                  </a:lnTo>
                  <a:lnTo>
                    <a:pt x="0" y="567980"/>
                  </a:lnTo>
                  <a:lnTo>
                    <a:pt x="41" y="583066"/>
                  </a:lnTo>
                  <a:lnTo>
                    <a:pt x="29692" y="614920"/>
                  </a:lnTo>
                  <a:lnTo>
                    <a:pt x="45510" y="616798"/>
                  </a:lnTo>
                  <a:lnTo>
                    <a:pt x="620081" y="616675"/>
                  </a:lnTo>
                  <a:lnTo>
                    <a:pt x="633964" y="615449"/>
                  </a:lnTo>
                  <a:lnTo>
                    <a:pt x="649063" y="609841"/>
                  </a:lnTo>
                  <a:lnTo>
                    <a:pt x="660845" y="599342"/>
                  </a:lnTo>
                  <a:lnTo>
                    <a:pt x="669042" y="583066"/>
                  </a:lnTo>
                  <a:lnTo>
                    <a:pt x="669042" y="567369"/>
                  </a:lnTo>
                  <a:lnTo>
                    <a:pt x="652645" y="535962"/>
                  </a:lnTo>
                  <a:lnTo>
                    <a:pt x="334181" y="535962"/>
                  </a:lnTo>
                  <a:lnTo>
                    <a:pt x="318759" y="532789"/>
                  </a:lnTo>
                  <a:lnTo>
                    <a:pt x="306067" y="524153"/>
                  </a:lnTo>
                  <a:lnTo>
                    <a:pt x="297455" y="511404"/>
                  </a:lnTo>
                  <a:lnTo>
                    <a:pt x="294278" y="495894"/>
                  </a:lnTo>
                  <a:lnTo>
                    <a:pt x="297394" y="480376"/>
                  </a:lnTo>
                  <a:lnTo>
                    <a:pt x="305927" y="467709"/>
                  </a:lnTo>
                  <a:lnTo>
                    <a:pt x="318599" y="459171"/>
                  </a:lnTo>
                  <a:lnTo>
                    <a:pt x="334130" y="456041"/>
                  </a:lnTo>
                  <a:lnTo>
                    <a:pt x="609644" y="456041"/>
                  </a:lnTo>
                  <a:lnTo>
                    <a:pt x="594732" y="428876"/>
                  </a:lnTo>
                  <a:lnTo>
                    <a:pt x="340760" y="428876"/>
                  </a:lnTo>
                  <a:lnTo>
                    <a:pt x="327082" y="428520"/>
                  </a:lnTo>
                  <a:lnTo>
                    <a:pt x="322294" y="423821"/>
                  </a:lnTo>
                  <a:lnTo>
                    <a:pt x="307930" y="339441"/>
                  </a:lnTo>
                  <a:lnTo>
                    <a:pt x="294583" y="260537"/>
                  </a:lnTo>
                  <a:lnTo>
                    <a:pt x="294468" y="254848"/>
                  </a:lnTo>
                  <a:lnTo>
                    <a:pt x="297253" y="239343"/>
                  </a:lnTo>
                  <a:lnTo>
                    <a:pt x="305824" y="226555"/>
                  </a:lnTo>
                  <a:lnTo>
                    <a:pt x="318730" y="217925"/>
                  </a:lnTo>
                  <a:lnTo>
                    <a:pt x="334524" y="214893"/>
                  </a:lnTo>
                  <a:lnTo>
                    <a:pt x="477170" y="214893"/>
                  </a:lnTo>
                  <a:lnTo>
                    <a:pt x="373094" y="25549"/>
                  </a:lnTo>
                  <a:lnTo>
                    <a:pt x="361597" y="10779"/>
                  </a:lnTo>
                  <a:lnTo>
                    <a:pt x="347316" y="2137"/>
                  </a:lnTo>
                  <a:lnTo>
                    <a:pt x="331364" y="0"/>
                  </a:lnTo>
                  <a:close/>
                </a:path>
                <a:path w="669289" h="617219">
                  <a:moveTo>
                    <a:pt x="609644" y="456041"/>
                  </a:moveTo>
                  <a:lnTo>
                    <a:pt x="334130" y="456041"/>
                  </a:lnTo>
                  <a:lnTo>
                    <a:pt x="349697" y="459171"/>
                  </a:lnTo>
                  <a:lnTo>
                    <a:pt x="362355" y="467676"/>
                  </a:lnTo>
                  <a:lnTo>
                    <a:pt x="370897" y="480332"/>
                  </a:lnTo>
                  <a:lnTo>
                    <a:pt x="374034" y="495856"/>
                  </a:lnTo>
                  <a:lnTo>
                    <a:pt x="370882" y="511350"/>
                  </a:lnTo>
                  <a:lnTo>
                    <a:pt x="362289" y="524105"/>
                  </a:lnTo>
                  <a:lnTo>
                    <a:pt x="349606" y="532762"/>
                  </a:lnTo>
                  <a:lnTo>
                    <a:pt x="334181" y="535962"/>
                  </a:lnTo>
                  <a:lnTo>
                    <a:pt x="652645" y="535962"/>
                  </a:lnTo>
                  <a:lnTo>
                    <a:pt x="646450" y="524105"/>
                  </a:lnTo>
                  <a:lnTo>
                    <a:pt x="637767" y="507612"/>
                  </a:lnTo>
                  <a:lnTo>
                    <a:pt x="627094" y="487829"/>
                  </a:lnTo>
                  <a:lnTo>
                    <a:pt x="609644" y="456041"/>
                  </a:lnTo>
                  <a:close/>
                </a:path>
                <a:path w="669289" h="617219">
                  <a:moveTo>
                    <a:pt x="477170" y="214893"/>
                  </a:moveTo>
                  <a:lnTo>
                    <a:pt x="334524" y="214893"/>
                  </a:lnTo>
                  <a:lnTo>
                    <a:pt x="350641" y="218382"/>
                  </a:lnTo>
                  <a:lnTo>
                    <a:pt x="363582" y="227379"/>
                  </a:lnTo>
                  <a:lnTo>
                    <a:pt x="371779" y="240456"/>
                  </a:lnTo>
                  <a:lnTo>
                    <a:pt x="373665" y="256181"/>
                  </a:lnTo>
                  <a:lnTo>
                    <a:pt x="371743" y="271353"/>
                  </a:lnTo>
                  <a:lnTo>
                    <a:pt x="369392" y="286479"/>
                  </a:lnTo>
                  <a:lnTo>
                    <a:pt x="364242" y="316671"/>
                  </a:lnTo>
                  <a:lnTo>
                    <a:pt x="360088" y="341413"/>
                  </a:lnTo>
                  <a:lnTo>
                    <a:pt x="355895" y="366146"/>
                  </a:lnTo>
                  <a:lnTo>
                    <a:pt x="351669" y="390872"/>
                  </a:lnTo>
                  <a:lnTo>
                    <a:pt x="345941" y="424113"/>
                  </a:lnTo>
                  <a:lnTo>
                    <a:pt x="340760" y="428876"/>
                  </a:lnTo>
                  <a:lnTo>
                    <a:pt x="594732" y="428876"/>
                  </a:lnTo>
                  <a:lnTo>
                    <a:pt x="477170" y="214893"/>
                  </a:lnTo>
                  <a:close/>
                </a:path>
              </a:pathLst>
            </a:custGeom>
            <a:solidFill>
              <a:srgbClr val="0B29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787462" y="3467196"/>
            <a:ext cx="2259965" cy="273050"/>
          </a:xfrm>
          <a:prstGeom prst="rect">
            <a:avLst/>
          </a:prstGeom>
          <a:solidFill>
            <a:srgbClr val="028DCD"/>
          </a:solidFill>
        </p:spPr>
        <p:txBody>
          <a:bodyPr vert="horz" wrap="square" lIns="0" tIns="0" rIns="0" bIns="0" rtlCol="0">
            <a:spAutoFit/>
          </a:bodyPr>
          <a:lstStyle/>
          <a:p>
            <a:pPr marL="130175">
              <a:lnSpc>
                <a:spcPts val="2035"/>
              </a:lnSpc>
            </a:pPr>
            <a:r>
              <a:rPr sz="1700" b="1" dirty="0">
                <a:solidFill>
                  <a:srgbClr val="FFFFFF"/>
                </a:solidFill>
                <a:latin typeface="Segoe UI"/>
                <a:cs typeface="Segoe UI"/>
              </a:rPr>
              <a:t>МІСЦЕВІ</a:t>
            </a:r>
            <a:r>
              <a:rPr sz="1700" b="1" spc="265" dirty="0">
                <a:solidFill>
                  <a:srgbClr val="FFFFFF"/>
                </a:solidFill>
                <a:latin typeface="Segoe UI"/>
                <a:cs typeface="Segoe UI"/>
              </a:rPr>
              <a:t> </a:t>
            </a:r>
            <a:r>
              <a:rPr sz="1700" b="1" spc="-10" dirty="0">
                <a:solidFill>
                  <a:srgbClr val="FFFFFF"/>
                </a:solidFill>
                <a:latin typeface="Segoe UI"/>
                <a:cs typeface="Segoe UI"/>
              </a:rPr>
              <a:t>ВИБОРИ</a:t>
            </a:r>
            <a:endParaRPr sz="1700" dirty="0">
              <a:latin typeface="Segoe UI"/>
              <a:cs typeface="Segoe U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87462" y="4081258"/>
            <a:ext cx="4458335" cy="12311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0">
              <a:lnSpc>
                <a:spcPct val="100000"/>
              </a:lnSpc>
              <a:spcBef>
                <a:spcPts val="100"/>
              </a:spcBef>
            </a:pP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У</a:t>
            </a:r>
            <a:r>
              <a:rPr sz="1500" spc="-5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2020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році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відбулися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перші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вибори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депутатів</a:t>
            </a:r>
            <a:endParaRPr sz="1500" dirty="0">
              <a:latin typeface="Segoe UI"/>
              <a:cs typeface="Segoe UI"/>
            </a:endParaRPr>
          </a:p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119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районних</a:t>
            </a:r>
            <a:r>
              <a:rPr sz="1500" spc="-1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 err="1">
                <a:solidFill>
                  <a:srgbClr val="231F20"/>
                </a:solidFill>
                <a:latin typeface="Segoe UI"/>
                <a:cs typeface="Segoe UI"/>
              </a:rPr>
              <a:t>рад</a:t>
            </a:r>
            <a:r>
              <a:rPr lang="uk-UA" sz="1500" spc="-25" dirty="0">
                <a:solidFill>
                  <a:srgbClr val="231F20"/>
                </a:solidFill>
                <a:latin typeface="Segoe UI"/>
                <a:cs typeface="Segoe UI"/>
              </a:rPr>
              <a:t>.</a:t>
            </a:r>
            <a:endParaRPr sz="1500" dirty="0">
              <a:latin typeface="Segoe UI"/>
              <a:cs typeface="Segoe UI"/>
            </a:endParaRPr>
          </a:p>
          <a:p>
            <a:pPr marL="12700" marR="5080">
              <a:lnSpc>
                <a:spcPct val="100000"/>
              </a:lnSpc>
              <a:spcBef>
                <a:spcPts val="500"/>
              </a:spcBef>
            </a:pP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Проте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не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проводилися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перші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місцеві</a:t>
            </a:r>
            <a:r>
              <a:rPr sz="1500" spc="-4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вибори</a:t>
            </a:r>
            <a:r>
              <a:rPr sz="1500" spc="-3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до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17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районних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рад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(10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районів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АРК,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3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райони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Донецької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та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4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райони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Луганської</a:t>
            </a:r>
            <a:r>
              <a:rPr sz="1500" spc="-3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областей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)</a:t>
            </a:r>
            <a:r>
              <a:rPr lang="uk-UA" sz="1500" dirty="0">
                <a:solidFill>
                  <a:srgbClr val="231F20"/>
                </a:solidFill>
                <a:latin typeface="Segoe UI"/>
                <a:cs typeface="Segoe UI"/>
              </a:rPr>
              <a:t>.</a:t>
            </a:r>
            <a:endParaRPr sz="1500" dirty="0">
              <a:latin typeface="Segoe UI"/>
              <a:cs typeface="Segoe U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1346275" y="3203182"/>
            <a:ext cx="1837055" cy="20903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uk-UA" sz="1500" spc="-20" dirty="0">
                <a:solidFill>
                  <a:srgbClr val="231F20"/>
                </a:solidFill>
                <a:latin typeface="Segoe UI"/>
                <a:cs typeface="Segoe UI"/>
              </a:rPr>
              <a:t>Досі не</a:t>
            </a:r>
            <a:r>
              <a:rPr sz="1500" spc="-4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0" dirty="0" err="1">
                <a:solidFill>
                  <a:srgbClr val="231F20"/>
                </a:solidFill>
                <a:latin typeface="Segoe UI"/>
                <a:cs typeface="Segoe UI"/>
              </a:rPr>
              <a:t>завершено</a:t>
            </a:r>
            <a:r>
              <a:rPr sz="1500" spc="-2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uk-UA" sz="1500" spc="-20" dirty="0">
                <a:solidFill>
                  <a:srgbClr val="231F20"/>
                </a:solidFill>
                <a:latin typeface="Segoe UI"/>
                <a:cs typeface="Segoe UI"/>
              </a:rPr>
              <a:t>процес 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реорганізації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uk-UA" sz="1500" spc="-10" dirty="0">
                <a:solidFill>
                  <a:srgbClr val="231F20"/>
                </a:solidFill>
                <a:latin typeface="Segoe UI"/>
                <a:cs typeface="Segoe UI"/>
              </a:rPr>
              <a:t>35% 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районних</a:t>
            </a:r>
            <a:endParaRPr sz="1500" dirty="0">
              <a:latin typeface="Segoe UI"/>
              <a:cs typeface="Segoe UI"/>
            </a:endParaRPr>
          </a:p>
          <a:p>
            <a:pPr marL="12700" marR="20955">
              <a:lnSpc>
                <a:spcPct val="100000"/>
              </a:lnSpc>
            </a:pPr>
            <a:r>
              <a:rPr sz="1500" dirty="0" err="1">
                <a:solidFill>
                  <a:srgbClr val="231F20"/>
                </a:solidFill>
                <a:latin typeface="Segoe UI"/>
                <a:cs typeface="Segoe UI"/>
              </a:rPr>
              <a:t>рад</a:t>
            </a:r>
            <a:r>
              <a:rPr sz="1500" spc="-8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lang="uk-UA" sz="1500" spc="-85" dirty="0">
                <a:solidFill>
                  <a:srgbClr val="231F20"/>
                </a:solidFill>
                <a:latin typeface="Segoe UI"/>
                <a:cs typeface="Segoe UI"/>
              </a:rPr>
              <a:t>ліквідованих </a:t>
            </a:r>
            <a:r>
              <a:rPr sz="1500" spc="-10" dirty="0" err="1">
                <a:solidFill>
                  <a:srgbClr val="231F20"/>
                </a:solidFill>
                <a:latin typeface="Segoe UI"/>
                <a:cs typeface="Segoe UI"/>
              </a:rPr>
              <a:t>районів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, розташованих</a:t>
            </a:r>
            <a:r>
              <a:rPr sz="1500" spc="-8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на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підконтрольній станом</a:t>
            </a:r>
            <a:r>
              <a:rPr sz="1500" spc="-6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dirty="0">
                <a:solidFill>
                  <a:srgbClr val="231F20"/>
                </a:solidFill>
                <a:latin typeface="Segoe UI"/>
                <a:cs typeface="Segoe UI"/>
              </a:rPr>
              <a:t>на</a:t>
            </a:r>
            <a:r>
              <a:rPr sz="1500" spc="-55" dirty="0">
                <a:solidFill>
                  <a:srgbClr val="231F20"/>
                </a:solidFill>
                <a:latin typeface="Segoe UI"/>
                <a:cs typeface="Segoe UI"/>
              </a:rPr>
              <a:t> </a:t>
            </a:r>
            <a:r>
              <a:rPr sz="1500" spc="-25" dirty="0">
                <a:solidFill>
                  <a:srgbClr val="231F20"/>
                </a:solidFill>
                <a:latin typeface="Segoe UI"/>
                <a:cs typeface="Segoe UI"/>
              </a:rPr>
              <a:t>24.02.2022 </a:t>
            </a:r>
            <a:r>
              <a:rPr sz="1500" spc="-10" dirty="0">
                <a:solidFill>
                  <a:srgbClr val="231F20"/>
                </a:solidFill>
                <a:latin typeface="Segoe UI"/>
                <a:cs typeface="Segoe UI"/>
              </a:rPr>
              <a:t>території</a:t>
            </a:r>
            <a:endParaRPr sz="1500" dirty="0">
              <a:latin typeface="Segoe UI"/>
              <a:cs typeface="Segoe UI"/>
            </a:endParaRPr>
          </a:p>
        </p:txBody>
      </p:sp>
      <p:pic>
        <p:nvPicPr>
          <p:cNvPr id="43" name="object 4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746987" y="761998"/>
            <a:ext cx="478800" cy="478500"/>
          </a:xfrm>
          <a:prstGeom prst="rect">
            <a:avLst/>
          </a:prstGeom>
        </p:spPr>
      </p:pic>
      <p:sp>
        <p:nvSpPr>
          <p:cNvPr id="44" name="object 28">
            <a:extLst>
              <a:ext uri="{FF2B5EF4-FFF2-40B4-BE49-F238E27FC236}">
                <a16:creationId xmlns:a16="http://schemas.microsoft.com/office/drawing/2014/main" id="{417832CA-2C9D-EFCA-68ED-1246EB020689}"/>
              </a:ext>
            </a:extLst>
          </p:cNvPr>
          <p:cNvSpPr/>
          <p:nvPr/>
        </p:nvSpPr>
        <p:spPr>
          <a:xfrm>
            <a:off x="10977844" y="3258067"/>
            <a:ext cx="239503" cy="885307"/>
          </a:xfrm>
          <a:custGeom>
            <a:avLst/>
            <a:gdLst/>
            <a:ahLst/>
            <a:cxnLst/>
            <a:rect l="l" t="t" r="r" b="b"/>
            <a:pathLst>
              <a:path w="204470" h="811529">
                <a:moveTo>
                  <a:pt x="193827" y="0"/>
                </a:moveTo>
                <a:lnTo>
                  <a:pt x="8915" y="0"/>
                </a:lnTo>
                <a:lnTo>
                  <a:pt x="29527" y="550265"/>
                </a:lnTo>
                <a:lnTo>
                  <a:pt x="172097" y="550265"/>
                </a:lnTo>
                <a:lnTo>
                  <a:pt x="193827" y="0"/>
                </a:lnTo>
                <a:close/>
              </a:path>
              <a:path w="204470" h="811529">
                <a:moveTo>
                  <a:pt x="102476" y="627684"/>
                </a:moveTo>
                <a:lnTo>
                  <a:pt x="62176" y="634087"/>
                </a:lnTo>
                <a:lnTo>
                  <a:pt x="29248" y="653300"/>
                </a:lnTo>
                <a:lnTo>
                  <a:pt x="1828" y="699877"/>
                </a:lnTo>
                <a:lnTo>
                  <a:pt x="0" y="719023"/>
                </a:lnTo>
                <a:lnTo>
                  <a:pt x="1809" y="737522"/>
                </a:lnTo>
                <a:lnTo>
                  <a:pt x="28968" y="784453"/>
                </a:lnTo>
                <a:lnTo>
                  <a:pt x="61822" y="804713"/>
                </a:lnTo>
                <a:lnTo>
                  <a:pt x="102476" y="811466"/>
                </a:lnTo>
                <a:lnTo>
                  <a:pt x="123976" y="809830"/>
                </a:lnTo>
                <a:lnTo>
                  <a:pt x="160596" y="796743"/>
                </a:lnTo>
                <a:lnTo>
                  <a:pt x="196811" y="755638"/>
                </a:lnTo>
                <a:lnTo>
                  <a:pt x="203847" y="719023"/>
                </a:lnTo>
                <a:lnTo>
                  <a:pt x="202071" y="700101"/>
                </a:lnTo>
                <a:lnTo>
                  <a:pt x="175437" y="653580"/>
                </a:lnTo>
                <a:lnTo>
                  <a:pt x="123745" y="629302"/>
                </a:lnTo>
                <a:lnTo>
                  <a:pt x="102476" y="627684"/>
                </a:lnTo>
                <a:close/>
              </a:path>
            </a:pathLst>
          </a:custGeom>
          <a:solidFill>
            <a:srgbClr val="94041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2" name="object 22">
            <a:extLst>
              <a:ext uri="{FF2B5EF4-FFF2-40B4-BE49-F238E27FC236}">
                <a16:creationId xmlns:a16="http://schemas.microsoft.com/office/drawing/2014/main" id="{D4D671FE-9058-4286-5C17-2EFB0A8DDED2}"/>
              </a:ext>
            </a:extLst>
          </p:cNvPr>
          <p:cNvGrpSpPr/>
          <p:nvPr/>
        </p:nvGrpSpPr>
        <p:grpSpPr>
          <a:xfrm>
            <a:off x="10810171" y="2993246"/>
            <a:ext cx="2481175" cy="2556653"/>
            <a:chOff x="10634950" y="4447349"/>
            <a:chExt cx="2585085" cy="3035304"/>
          </a:xfrm>
        </p:grpSpPr>
        <p:sp>
          <p:nvSpPr>
            <p:cNvPr id="45" name="object 23">
              <a:extLst>
                <a:ext uri="{FF2B5EF4-FFF2-40B4-BE49-F238E27FC236}">
                  <a16:creationId xmlns:a16="http://schemas.microsoft.com/office/drawing/2014/main" id="{DB82AFA1-214B-6F57-2BE2-5DFF1C19AE01}"/>
                </a:ext>
              </a:extLst>
            </p:cNvPr>
            <p:cNvSpPr/>
            <p:nvPr/>
          </p:nvSpPr>
          <p:spPr>
            <a:xfrm>
              <a:off x="10634950" y="4523231"/>
              <a:ext cx="0" cy="2908935"/>
            </a:xfrm>
            <a:custGeom>
              <a:avLst/>
              <a:gdLst/>
              <a:ahLst/>
              <a:cxnLst/>
              <a:rect l="l" t="t" r="r" b="b"/>
              <a:pathLst>
                <a:path h="2908934">
                  <a:moveTo>
                    <a:pt x="0" y="0"/>
                  </a:moveTo>
                  <a:lnTo>
                    <a:pt x="0" y="2908833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24">
              <a:extLst>
                <a:ext uri="{FF2B5EF4-FFF2-40B4-BE49-F238E27FC236}">
                  <a16:creationId xmlns:a16="http://schemas.microsoft.com/office/drawing/2014/main" id="{7C25947D-81E9-003B-4B73-8DE356CC2A34}"/>
                </a:ext>
              </a:extLst>
            </p:cNvPr>
            <p:cNvSpPr/>
            <p:nvPr/>
          </p:nvSpPr>
          <p:spPr>
            <a:xfrm>
              <a:off x="10712485" y="7482649"/>
              <a:ext cx="2455545" cy="0"/>
            </a:xfrm>
            <a:custGeom>
              <a:avLst/>
              <a:gdLst/>
              <a:ahLst/>
              <a:cxnLst/>
              <a:rect l="l" t="t" r="r" b="b"/>
              <a:pathLst>
                <a:path w="2455544">
                  <a:moveTo>
                    <a:pt x="0" y="0"/>
                  </a:moveTo>
                  <a:lnTo>
                    <a:pt x="2455265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7" name="object 25">
              <a:extLst>
                <a:ext uri="{FF2B5EF4-FFF2-40B4-BE49-F238E27FC236}">
                  <a16:creationId xmlns:a16="http://schemas.microsoft.com/office/drawing/2014/main" id="{21574CA2-CA69-AAA6-7695-6545032B645C}"/>
                </a:ext>
              </a:extLst>
            </p:cNvPr>
            <p:cNvSpPr/>
            <p:nvPr/>
          </p:nvSpPr>
          <p:spPr>
            <a:xfrm>
              <a:off x="13219437" y="4497933"/>
              <a:ext cx="0" cy="2908935"/>
            </a:xfrm>
            <a:custGeom>
              <a:avLst/>
              <a:gdLst/>
              <a:ahLst/>
              <a:cxnLst/>
              <a:rect l="l" t="t" r="r" b="b"/>
              <a:pathLst>
                <a:path h="2908934">
                  <a:moveTo>
                    <a:pt x="0" y="2908833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26">
              <a:extLst>
                <a:ext uri="{FF2B5EF4-FFF2-40B4-BE49-F238E27FC236}">
                  <a16:creationId xmlns:a16="http://schemas.microsoft.com/office/drawing/2014/main" id="{25875B4D-09B3-A9EC-F1A8-C6410F8FD0B2}"/>
                </a:ext>
              </a:extLst>
            </p:cNvPr>
            <p:cNvSpPr/>
            <p:nvPr/>
          </p:nvSpPr>
          <p:spPr>
            <a:xfrm>
              <a:off x="10686637" y="4447349"/>
              <a:ext cx="2455545" cy="0"/>
            </a:xfrm>
            <a:custGeom>
              <a:avLst/>
              <a:gdLst/>
              <a:ahLst/>
              <a:cxnLst/>
              <a:rect l="l" t="t" r="r" b="b"/>
              <a:pathLst>
                <a:path w="2455544">
                  <a:moveTo>
                    <a:pt x="2455265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94041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27">
              <a:extLst>
                <a:ext uri="{FF2B5EF4-FFF2-40B4-BE49-F238E27FC236}">
                  <a16:creationId xmlns:a16="http://schemas.microsoft.com/office/drawing/2014/main" id="{D0FAA4D1-268D-1498-1D53-5B5A5F709A38}"/>
                </a:ext>
              </a:extLst>
            </p:cNvPr>
            <p:cNvSpPr/>
            <p:nvPr/>
          </p:nvSpPr>
          <p:spPr>
            <a:xfrm>
              <a:off x="10634950" y="4447353"/>
              <a:ext cx="2585085" cy="3035300"/>
            </a:xfrm>
            <a:custGeom>
              <a:avLst/>
              <a:gdLst/>
              <a:ahLst/>
              <a:cxnLst/>
              <a:rect l="l" t="t" r="r" b="b"/>
              <a:pathLst>
                <a:path w="2585084" h="3035300">
                  <a:moveTo>
                    <a:pt x="0" y="3010001"/>
                  </a:moveTo>
                  <a:lnTo>
                    <a:pt x="0" y="3035300"/>
                  </a:lnTo>
                  <a:lnTo>
                    <a:pt x="25844" y="3035300"/>
                  </a:lnTo>
                </a:path>
                <a:path w="2585084" h="3035300">
                  <a:moveTo>
                    <a:pt x="2558643" y="3035300"/>
                  </a:moveTo>
                  <a:lnTo>
                    <a:pt x="2584488" y="3035300"/>
                  </a:lnTo>
                  <a:lnTo>
                    <a:pt x="2584488" y="3010001"/>
                  </a:lnTo>
                </a:path>
                <a:path w="2585084" h="3035300">
                  <a:moveTo>
                    <a:pt x="2584488" y="25285"/>
                  </a:moveTo>
                  <a:lnTo>
                    <a:pt x="2584488" y="0"/>
                  </a:lnTo>
                  <a:lnTo>
                    <a:pt x="2558643" y="0"/>
                  </a:lnTo>
                </a:path>
                <a:path w="2585084" h="3035300">
                  <a:moveTo>
                    <a:pt x="25844" y="0"/>
                  </a:moveTo>
                  <a:lnTo>
                    <a:pt x="0" y="0"/>
                  </a:lnTo>
                  <a:lnTo>
                    <a:pt x="0" y="25285"/>
                  </a:lnTo>
                </a:path>
              </a:pathLst>
            </a:custGeom>
            <a:ln w="12700">
              <a:solidFill>
                <a:srgbClr val="940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51" name="object 7">
            <a:extLst>
              <a:ext uri="{FF2B5EF4-FFF2-40B4-BE49-F238E27FC236}">
                <a16:creationId xmlns:a16="http://schemas.microsoft.com/office/drawing/2014/main" id="{DC115A49-08EA-9D04-7B07-740ED6D488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0923535"/>
              </p:ext>
            </p:extLst>
          </p:nvPr>
        </p:nvGraphicFramePr>
        <p:xfrm>
          <a:off x="5829866" y="1862523"/>
          <a:ext cx="4552384" cy="597337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23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965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50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396240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Область</a:t>
                      </a:r>
                      <a:endParaRPr sz="800" dirty="0">
                        <a:latin typeface="Segoe UI"/>
                        <a:cs typeface="Segoe UI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endParaRPr sz="800" dirty="0">
                        <a:latin typeface="Times New Roman"/>
                        <a:cs typeface="Times New Roman"/>
                      </a:endParaRPr>
                    </a:p>
                    <a:p>
                      <a:pPr marL="40005" marR="32384" algn="ctr">
                        <a:lnSpc>
                          <a:spcPct val="100000"/>
                        </a:lnSpc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К-</a:t>
                      </a:r>
                      <a:r>
                        <a:rPr sz="800" b="1" spc="-25" dirty="0" err="1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сть</a:t>
                      </a: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lang="uk-UA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райрад ліквідованих районів, вибори до яких у 2020 році не проводилися</a:t>
                      </a:r>
                      <a:endParaRPr sz="800" dirty="0">
                        <a:latin typeface="Segoe UI"/>
                        <a:cs typeface="Segoe UI"/>
                      </a:endParaRPr>
                    </a:p>
                  </a:txBody>
                  <a:tcPr marL="0" marR="0" marT="52069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53340" marR="46355" algn="ctr">
                        <a:lnSpc>
                          <a:spcPct val="100000"/>
                        </a:lnSpc>
                        <a:spcBef>
                          <a:spcPts val="850"/>
                        </a:spcBef>
                      </a:pPr>
                      <a:r>
                        <a:rPr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К-</a:t>
                      </a:r>
                      <a:r>
                        <a:rPr sz="800" b="1" dirty="0" err="1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сть</a:t>
                      </a:r>
                      <a:r>
                        <a:rPr sz="800" b="1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lang="uk-UA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райрад</a:t>
                      </a:r>
                      <a:r>
                        <a:rPr sz="800" b="1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,</a:t>
                      </a:r>
                      <a:r>
                        <a:rPr sz="800" b="1" spc="-1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lang="uk-UA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що перебувають у стані припинення (станом на 22.11.2023)</a:t>
                      </a:r>
                      <a:endParaRPr sz="800" dirty="0">
                        <a:latin typeface="Segoe UI"/>
                        <a:cs typeface="Segoe UI"/>
                      </a:endParaRPr>
                    </a:p>
                  </a:txBody>
                  <a:tcPr marL="0" marR="0" marT="10795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5560" indent="-635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lang="uk-UA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К-сть рад, реорганізацію яких завершено (станом на 22.11.2023)</a:t>
                      </a:r>
                      <a:endParaRPr sz="800" dirty="0">
                        <a:latin typeface="Segoe UI"/>
                        <a:cs typeface="Segoe UI"/>
                      </a:endParaRPr>
                    </a:p>
                  </a:txBody>
                  <a:tcPr marL="0" marR="0" marT="469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43180" marR="35560" indent="-635" algn="ctr">
                        <a:lnSpc>
                          <a:spcPct val="100000"/>
                        </a:lnSpc>
                        <a:spcBef>
                          <a:spcPts val="370"/>
                        </a:spcBef>
                      </a:pPr>
                      <a:r>
                        <a:rPr lang="ru-RU" sz="800" b="1" spc="-10" dirty="0" err="1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Реорганізацію</a:t>
                      </a:r>
                      <a:r>
                        <a:rPr lang="ru-RU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</a:t>
                      </a:r>
                      <a:r>
                        <a:rPr lang="ru-RU" sz="800" b="1" spc="-10" dirty="0" err="1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райрад</a:t>
                      </a:r>
                      <a:r>
                        <a:rPr lang="ru-RU" sz="800" b="1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 завершено, (%)</a:t>
                      </a:r>
                      <a:endParaRPr lang="ru-RU" sz="800" dirty="0">
                        <a:latin typeface="Segoe UI"/>
                        <a:cs typeface="Segoe UI"/>
                      </a:endParaRPr>
                    </a:p>
                  </a:txBody>
                  <a:tcPr marL="0" marR="0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Вінницька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8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38%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Волинська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12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8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67%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Дніпропетровська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10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63%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Донецька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9*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-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100%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Житомирська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19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21%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Закарпатська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-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100%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Запорізька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8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53%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Івано-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Франківська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67%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Київська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19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90%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Кіровоградська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12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29%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Луганська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9*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8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89%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Львівська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60%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Миколаївська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-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100%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Одеська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20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70%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Полтавська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14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67%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Рівненська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bg1"/>
                          </a:solidFill>
                          <a:latin typeface="Segoe UI"/>
                          <a:cs typeface="Segoe UI"/>
                        </a:rPr>
                        <a:t>15%</a:t>
                      </a:r>
                      <a:endParaRPr sz="1000" dirty="0">
                        <a:solidFill>
                          <a:schemeClr val="bg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Сумська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-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100%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Тернопільська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14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0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86%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Харківська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20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45%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Херсонська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15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27%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Хмельницька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77%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Черкаська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-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16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100%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Чернівецька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9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8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BEDE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lang="uk-UA" sz="1000" spc="-25" dirty="0">
                          <a:solidFill>
                            <a:schemeClr val="tx1"/>
                          </a:solidFill>
                          <a:latin typeface="Segoe UI"/>
                          <a:cs typeface="Segoe UI"/>
                        </a:rPr>
                        <a:t>89%</a:t>
                      </a:r>
                      <a:endParaRPr sz="1000" dirty="0">
                        <a:solidFill>
                          <a:schemeClr val="tx1"/>
                        </a:solidFill>
                        <a:latin typeface="Segoe UI"/>
                        <a:cs typeface="Segoe U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Чернігівська</a:t>
                      </a:r>
                      <a:endParaRPr sz="1000">
                        <a:latin typeface="Segoe UI"/>
                        <a:cs typeface="Segoe UI"/>
                      </a:endParaRPr>
                    </a:p>
                  </a:txBody>
                  <a:tcPr marL="0" marR="0" marT="2540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17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54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4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54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13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540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D8DCDE"/>
                    </a:solidFill>
                  </a:tcPr>
                </a:tc>
                <a:tc>
                  <a:txBody>
                    <a:bodyPr/>
                    <a:lstStyle/>
                    <a:p>
                      <a:pPr marL="8890" algn="ctr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lang="uk-UA" sz="1000" spc="-25" dirty="0">
                          <a:solidFill>
                            <a:srgbClr val="231F20"/>
                          </a:solidFill>
                          <a:latin typeface="Segoe UI"/>
                          <a:cs typeface="Segoe UI"/>
                        </a:rPr>
                        <a:t>77%</a:t>
                      </a:r>
                      <a:endParaRPr sz="1000" dirty="0">
                        <a:latin typeface="Segoe UI"/>
                        <a:cs typeface="Segoe UI"/>
                      </a:endParaRPr>
                    </a:p>
                  </a:txBody>
                  <a:tcPr marL="0" marR="0" marT="25400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  <p:sp>
        <p:nvSpPr>
          <p:cNvPr id="52" name="object 19">
            <a:extLst>
              <a:ext uri="{FF2B5EF4-FFF2-40B4-BE49-F238E27FC236}">
                <a16:creationId xmlns:a16="http://schemas.microsoft.com/office/drawing/2014/main" id="{B019C8A0-18DB-F1F5-DCC8-AC0C4FD7BAE0}"/>
              </a:ext>
            </a:extLst>
          </p:cNvPr>
          <p:cNvSpPr txBox="1"/>
          <p:nvPr/>
        </p:nvSpPr>
        <p:spPr>
          <a:xfrm>
            <a:off x="10517819" y="7663646"/>
            <a:ext cx="4458335" cy="1667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0">
              <a:lnSpc>
                <a:spcPct val="100000"/>
              </a:lnSpc>
              <a:spcBef>
                <a:spcPts val="100"/>
              </a:spcBef>
            </a:pPr>
            <a:r>
              <a:rPr lang="uk-UA" sz="1000" dirty="0">
                <a:solidFill>
                  <a:srgbClr val="231F20"/>
                </a:solidFill>
                <a:latin typeface="Segoe UI"/>
                <a:cs typeface="Segoe UI"/>
              </a:rPr>
              <a:t>* без урахування окупованої станом на 24.02.2022 території </a:t>
            </a:r>
            <a:endParaRPr sz="1000" dirty="0">
              <a:latin typeface="Segoe UI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791720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1691</Words>
  <Application>Microsoft Office PowerPoint</Application>
  <PresentationFormat>Довільний</PresentationFormat>
  <Paragraphs>503</Paragraphs>
  <Slides>7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Calibri</vt:lpstr>
      <vt:lpstr>Segoe UI</vt:lpstr>
      <vt:lpstr>Times New Roman</vt:lpstr>
      <vt:lpstr>Office Theme</vt:lpstr>
      <vt:lpstr>ЧИ ВІДПОВІДАЄ СИСТЕМА ОРГАНІВ ВЛАДИ АКТУАЛЬНОМУ АДМІНІСТРАТИВНО-ТЕРИТОРІАЛЬНОМУ УСТРОЮ?</vt:lpstr>
      <vt:lpstr>ТЕРИТОРІАЛЬНІ ОРГАНИ ЦЕНТРАЛЬНИХ ОРГАНІВ ВИКОНАВЧОЇ ВЛАДИ (ТО ЦОВВ)</vt:lpstr>
      <vt:lpstr>МІСЦЕВІ ДЕРЖАВНІ АДМІНІСТРАЦІЇ</vt:lpstr>
      <vt:lpstr>СУДИ</vt:lpstr>
      <vt:lpstr>ІНШІ ДЕРЖАВНІ ОРГАНИ</vt:lpstr>
      <vt:lpstr>ОРГАНИ МІСЦЕВОГО САМОВРЯДУВАННЯ</vt:lpstr>
      <vt:lpstr>ОРГАНИ МІСЦЕВОГО САМОВРЯДУВАННЯ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 ВІДПОВІДАЄ СИСТЕМА ОРГАНІВ ВЛАДИ АКТУАЛЬНОМУ АДМІНІСТРАТИВНО-ТЕРИТОРІАЛЬНОМУ УСТРОЮ?</dc:title>
  <cp:lastModifiedBy>Коток Юрій Юрійович</cp:lastModifiedBy>
  <cp:revision>7</cp:revision>
  <dcterms:created xsi:type="dcterms:W3CDTF">2023-11-24T13:02:47Z</dcterms:created>
  <dcterms:modified xsi:type="dcterms:W3CDTF">2023-11-27T15:30:36Z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2023-11-24T00:00:00Z</vt:filetime>
  </property>
  <property fmtid="{D5CDD505-2E9C-101B-9397-08002B2CF9AE}" pid="3" name="Creator">
    <vt:lpwstr>Adobe InDesign 17.2 (Windows)</vt:lpwstr>
  </property>
  <property fmtid="{D5CDD505-2E9C-101B-9397-08002B2CF9AE}" pid="4" name="LastSaved">
    <vt:filetime>2023-11-24T00:00:00Z</vt:filetime>
  </property>
  <property fmtid="{D5CDD505-2E9C-101B-9397-08002B2CF9AE}" pid="5" name="Producer">
    <vt:lpwstr>Adobe PDF Library 16.0.7</vt:lpwstr>
  </property>
</Properties>
</file>