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7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8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5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4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1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3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3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6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4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82C84-2119-45C0-ADFB-2EAD4AFCF8EA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B5AB6-2DA4-4DED-B53A-18434F9795B9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9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11036" y="1825633"/>
            <a:ext cx="6697249" cy="2730675"/>
          </a:xfrm>
        </p:spPr>
        <p:txBody>
          <a:bodyPr>
            <a:normAutofit/>
          </a:bodyPr>
          <a:lstStyle/>
          <a:p>
            <a:r>
              <a:rPr lang="uk-U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ідтвердження професійної компетентності водіїв транспортних засобів для надання послуг з перевезення пасажирів і вантажів</a:t>
            </a:r>
            <a:b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започатковано в 2021 році 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7106"/>
            <a:ext cx="5311036" cy="308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99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551" y="3120851"/>
            <a:ext cx="5023981" cy="2941746"/>
          </a:xfrm>
        </p:spPr>
        <p:txBody>
          <a:bodyPr>
            <a:normAutofit/>
          </a:bodyPr>
          <a:lstStyle/>
          <a:p>
            <a:pPr algn="ctr"/>
            <a:r>
              <a:rPr lang="uk-UA" sz="2500" dirty="0" smtClean="0"/>
              <a:t> </a:t>
            </a:r>
            <a:endParaRPr lang="uk-UA" sz="25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02779" y="363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 smtClean="0"/>
              <a:t>Нормативне регулювання</a:t>
            </a:r>
            <a:endParaRPr lang="en-US" dirty="0"/>
          </a:p>
        </p:txBody>
      </p:sp>
      <p:sp>
        <p:nvSpPr>
          <p:cNvPr id="10" name="Прямокутник 9"/>
          <p:cNvSpPr/>
          <p:nvPr/>
        </p:nvSpPr>
        <p:spPr>
          <a:xfrm>
            <a:off x="7359563" y="985856"/>
            <a:ext cx="4724923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ctr"/>
            <a:endParaRPr lang="uk-UA" dirty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Нормативне регулювання ЄС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z-Cyrl-AZ" dirty="0" smtClean="0">
                <a:solidFill>
                  <a:schemeClr val="bg1"/>
                </a:solidFill>
              </a:rPr>
              <a:t>я в Україні</a:t>
            </a:r>
            <a:endParaRPr lang="az-Cyrl-AZ" dirty="0">
              <a:solidFill>
                <a:schemeClr val="bg1"/>
              </a:solidFill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11712" y="1005524"/>
            <a:ext cx="4724923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Нормативне регулювання в Україні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139046" y="2569099"/>
            <a:ext cx="4724923" cy="23425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Порядок </a:t>
            </a:r>
            <a:r>
              <a:rPr lang="uk-UA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підтвердження професійної компетентності водіїв транспортних засобів для надання послуг з перевезення пасажирів і вантажів</a:t>
            </a: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b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затверджений наказом Мінінфраструктури від 18.11.2020 </a:t>
            </a:r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№ 78, </a:t>
            </a:r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зареєстрований </a:t>
            </a: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Мін'юсті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16.02.2021 за № 198/3582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кутник 15"/>
          <p:cNvSpPr/>
          <p:nvPr/>
        </p:nvSpPr>
        <p:spPr>
          <a:xfrm>
            <a:off x="7384964" y="2374674"/>
            <a:ext cx="4724923" cy="7870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ХАРТІЯ ЯКОСТІ</a:t>
            </a:r>
          </a:p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Міжнародних автомобільних перевезень в системі багатосторонньої квоти ЄКМТ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Прямокутник 16"/>
          <p:cNvSpPr/>
          <p:nvPr/>
        </p:nvSpPr>
        <p:spPr>
          <a:xfrm>
            <a:off x="7382656" y="3161682"/>
            <a:ext cx="4724923" cy="12071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1400" b="1" dirty="0">
                <a:solidFill>
                  <a:schemeClr val="tx1"/>
                </a:solidFill>
              </a:rPr>
              <a:t>Директива (ЄС) 2022/2561 Європейського Парламенту та Ради від 14 грудня 2022 року про початкову кваліфікацію та періодичну підготовку водіїв певних дорожніх транспортних засобів для перевезення вантажів або пасажирів (кодифікація)</a:t>
            </a:r>
            <a:endParaRPr lang="en-US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7382655" y="4390299"/>
            <a:ext cx="4724923" cy="11342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Директива 2003/59/ЄС Європейського Парламенту та Ради від 15 липня 2003 року про початкову кваліфікацію та періодичну підготовку водіїв певних дорожніх транспортних засобів для перевезення вантажів або пасажирі</a:t>
            </a:r>
            <a:endParaRPr lang="uk-UA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Стрілка вниз 18"/>
          <p:cNvSpPr/>
          <p:nvPr/>
        </p:nvSpPr>
        <p:spPr>
          <a:xfrm>
            <a:off x="2136847" y="1907139"/>
            <a:ext cx="484632" cy="521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Стрілка вниз 19"/>
          <p:cNvSpPr/>
          <p:nvPr/>
        </p:nvSpPr>
        <p:spPr>
          <a:xfrm>
            <a:off x="9457259" y="1856993"/>
            <a:ext cx="484632" cy="521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04" y="1489598"/>
            <a:ext cx="2143125" cy="2143125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7382655" y="5546296"/>
            <a:ext cx="4724923" cy="11342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Регламент (ЄС) 2022/1280 Європейського Парламенту та Ради від 18 липня 2022 року, що встановлює спеціальні та тимчасові заходи з огляду на вторгнення Росії в Україну щодо документів водія, виданих Україною відповідно до її законодавства </a:t>
            </a:r>
            <a:endParaRPr lang="uk-UA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64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500" b="1" dirty="0" smtClean="0"/>
              <a:t>Навчання здійснюється за програмами </a:t>
            </a:r>
            <a:br>
              <a:rPr lang="uk-UA" sz="2500" b="1" dirty="0" smtClean="0"/>
            </a:br>
            <a:r>
              <a:rPr lang="uk-UA" sz="2500" b="1" dirty="0" smtClean="0"/>
              <a:t>початкових, початково-скорочених та періодичних навчальних курсів</a:t>
            </a:r>
            <a:endParaRPr lang="uk-UA" sz="25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35779" y="1331936"/>
            <a:ext cx="34409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ПОЧАТКОВІ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4331089" y="1331936"/>
            <a:ext cx="35298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ПОЧАТКОВО-СКОРОЧЕНІ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8306579" y="1331935"/>
            <a:ext cx="34282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ПЕРІОДИЧНІ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635778" y="2419633"/>
            <a:ext cx="34409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Тривалість навчання</a:t>
            </a:r>
            <a:b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280 год. (20 год. керування транспортними засобами)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4331089" y="2419632"/>
            <a:ext cx="34409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Тривалість навчання</a:t>
            </a:r>
            <a:b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140 год. (10 год. керування транспортними засобами)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8306579" y="2419632"/>
            <a:ext cx="3440921" cy="8733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Тривалість навчання</a:t>
            </a:r>
            <a:b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 год.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635778" y="3292993"/>
            <a:ext cx="3440921" cy="2676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b="1" dirty="0" smtClean="0">
                <a:solidFill>
                  <a:schemeClr val="tx1"/>
                </a:solidFill>
              </a:rPr>
              <a:t>Суб’єкти звернення</a:t>
            </a:r>
          </a:p>
          <a:p>
            <a:pPr algn="ctr"/>
            <a:endParaRPr lang="az-Cyrl-AZ" b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z-Cyrl-AZ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en-US" dirty="0">
                <a:solidFill>
                  <a:schemeClr val="tx1"/>
                </a:solidFill>
              </a:rPr>
              <a:t>C </a:t>
            </a:r>
            <a:r>
              <a:rPr lang="az-Cyrl-AZ" dirty="0">
                <a:solidFill>
                  <a:schemeClr val="tx1"/>
                </a:solidFill>
              </a:rPr>
              <a:t>та/або СЕ</a:t>
            </a:r>
            <a:r>
              <a:rPr lang="az-Cyrl-AZ" dirty="0" smtClean="0">
                <a:solidFill>
                  <a:schemeClr val="tx1"/>
                </a:solidFill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az-Cyrl-AZ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z-Cyrl-AZ" dirty="0" smtClean="0">
                <a:solidFill>
                  <a:schemeClr val="tx1"/>
                </a:solidFill>
              </a:rPr>
              <a:t>мають </a:t>
            </a:r>
            <a:r>
              <a:rPr lang="az-Cyrl-AZ" dirty="0">
                <a:solidFill>
                  <a:schemeClr val="tx1"/>
                </a:solidFill>
              </a:rPr>
              <a:t>посвідчення </a:t>
            </a:r>
            <a:r>
              <a:rPr lang="az-Cyrl-AZ" dirty="0" smtClean="0">
                <a:solidFill>
                  <a:schemeClr val="tx1"/>
                </a:solidFill>
              </a:rPr>
              <a:t>категорії </a:t>
            </a:r>
            <a:r>
              <a:rPr lang="en-US" dirty="0">
                <a:solidFill>
                  <a:schemeClr val="tx1"/>
                </a:solidFill>
              </a:rPr>
              <a:t>D </a:t>
            </a:r>
            <a:r>
              <a:rPr lang="az-Cyrl-AZ" dirty="0">
                <a:solidFill>
                  <a:schemeClr val="tx1"/>
                </a:solidFill>
              </a:rPr>
              <a:t>та/або </a:t>
            </a:r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az-Cyrl-AZ" dirty="0">
                <a:solidFill>
                  <a:schemeClr val="tx1"/>
                </a:solidFill>
              </a:rPr>
              <a:t>Е.</a:t>
            </a:r>
          </a:p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4331088" y="3292993"/>
            <a:ext cx="3440921" cy="3565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b="1" dirty="0" smtClean="0">
                <a:solidFill>
                  <a:schemeClr val="tx1"/>
                </a:solidFill>
              </a:rPr>
              <a:t>Суб’єкти звернення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z-Cyrl-AZ" sz="1400" dirty="0" smtClean="0">
                <a:solidFill>
                  <a:schemeClr val="tx1"/>
                </a:solidFill>
              </a:rPr>
              <a:t>мають посвідчення </a:t>
            </a:r>
            <a:r>
              <a:rPr lang="en-US" sz="1400" dirty="0">
                <a:solidFill>
                  <a:schemeClr val="tx1"/>
                </a:solidFill>
              </a:rPr>
              <a:t>C1 </a:t>
            </a:r>
            <a:r>
              <a:rPr lang="az-Cyrl-AZ" sz="1400" dirty="0">
                <a:solidFill>
                  <a:schemeClr val="tx1"/>
                </a:solidFill>
              </a:rPr>
              <a:t>та/або </a:t>
            </a:r>
            <a:r>
              <a:rPr lang="az-Cyrl-AZ" sz="1400" dirty="0" smtClean="0">
                <a:solidFill>
                  <a:schemeClr val="tx1"/>
                </a:solidFill>
              </a:rPr>
              <a:t>С1Е;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az-Cyrl-AZ" sz="1400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ru-RU" sz="1400" dirty="0">
                <a:solidFill>
                  <a:schemeClr val="tx1"/>
                </a:solidFill>
              </a:rPr>
              <a:t>C </a:t>
            </a:r>
            <a:r>
              <a:rPr lang="uk-UA" sz="1400" dirty="0" smtClean="0">
                <a:solidFill>
                  <a:schemeClr val="tx1"/>
                </a:solidFill>
              </a:rPr>
              <a:t>та/або СЕ та стаж керування транспортним засобом цієї категорії не менше трьох років;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az-Cyrl-AZ" sz="1400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ru-RU" sz="1400" dirty="0">
                <a:solidFill>
                  <a:schemeClr val="tx1"/>
                </a:solidFill>
              </a:rPr>
              <a:t>D </a:t>
            </a:r>
            <a:r>
              <a:rPr lang="uk-UA" sz="1400" dirty="0" smtClean="0">
                <a:solidFill>
                  <a:schemeClr val="tx1"/>
                </a:solidFill>
              </a:rPr>
              <a:t>та/або DЕ та мають намір працювати на міському чи приміському автобусному маршруті загального користування;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az-Cyrl-AZ" sz="1400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en-US" sz="1400" dirty="0" smtClean="0">
                <a:solidFill>
                  <a:schemeClr val="tx1"/>
                </a:solidFill>
              </a:rPr>
              <a:t>D1 </a:t>
            </a:r>
            <a:r>
              <a:rPr lang="az-Cyrl-AZ" sz="1400" dirty="0">
                <a:solidFill>
                  <a:schemeClr val="tx1"/>
                </a:solidFill>
              </a:rPr>
              <a:t>та/або </a:t>
            </a:r>
            <a:r>
              <a:rPr lang="en-US" sz="1400" dirty="0">
                <a:solidFill>
                  <a:schemeClr val="tx1"/>
                </a:solidFill>
              </a:rPr>
              <a:t>D1</a:t>
            </a:r>
            <a:r>
              <a:rPr lang="az-Cyrl-AZ" sz="1400" dirty="0">
                <a:solidFill>
                  <a:schemeClr val="tx1"/>
                </a:solidFill>
              </a:rPr>
              <a:t>Е</a:t>
            </a:r>
            <a:r>
              <a:rPr lang="uk-UA" sz="1400" dirty="0" smtClean="0">
                <a:solidFill>
                  <a:schemeClr val="tx1"/>
                </a:solidFill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az-Cyrl-AZ" sz="1400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ru-RU" sz="1400" dirty="0">
                <a:solidFill>
                  <a:schemeClr val="tx1"/>
                </a:solidFill>
              </a:rPr>
              <a:t>D </a:t>
            </a:r>
            <a:r>
              <a:rPr lang="uk-UA" sz="1400" dirty="0" smtClean="0">
                <a:solidFill>
                  <a:schemeClr val="tx1"/>
                </a:solidFill>
              </a:rPr>
              <a:t>та/або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DЕ та стаж </a:t>
            </a:r>
            <a:r>
              <a:rPr lang="uk-UA" sz="1400" dirty="0" smtClean="0">
                <a:solidFill>
                  <a:schemeClr val="tx1"/>
                </a:solidFill>
              </a:rPr>
              <a:t>керування транспортним засобом цієї категорії не менше трьох рокі</a:t>
            </a:r>
            <a:r>
              <a:rPr lang="ru-RU" sz="1400" dirty="0" smtClean="0">
                <a:solidFill>
                  <a:schemeClr val="tx1"/>
                </a:solidFill>
              </a:rPr>
              <a:t>в.</a:t>
            </a:r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8306578" y="3292993"/>
            <a:ext cx="3440921" cy="30443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b="1" dirty="0" smtClean="0">
                <a:solidFill>
                  <a:schemeClr val="tx1"/>
                </a:solidFill>
              </a:rPr>
              <a:t>Суб’єкти звернення</a:t>
            </a:r>
          </a:p>
          <a:p>
            <a:pPr algn="ctr"/>
            <a:endParaRPr lang="az-Cyrl-AZ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az-Cyrl-AZ" dirty="0" smtClean="0">
                <a:solidFill>
                  <a:schemeClr val="tx1"/>
                </a:solidFill>
              </a:rPr>
              <a:t>мають посвідчення категорії </a:t>
            </a:r>
            <a:r>
              <a:rPr lang="ru-RU" dirty="0">
                <a:solidFill>
                  <a:schemeClr val="tx1"/>
                </a:solidFill>
              </a:rPr>
              <a:t>С, СЕ, С1, С1Е, D, DE, D1, D1E до </a:t>
            </a:r>
            <a:r>
              <a:rPr lang="uk-UA" dirty="0" smtClean="0">
                <a:solidFill>
                  <a:schemeClr val="tx1"/>
                </a:solidFill>
              </a:rPr>
              <a:t>набрання чинності </a:t>
            </a:r>
            <a:r>
              <a:rPr lang="ru-RU" dirty="0" smtClean="0">
                <a:solidFill>
                  <a:schemeClr val="tx1"/>
                </a:solidFill>
              </a:rPr>
              <a:t>Порядку;</a:t>
            </a:r>
            <a:endParaRPr lang="az-Cyrl-AZ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az-Cyrl-AZ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пройшли початкові або початково-скорочені навчальні курси</a:t>
            </a:r>
            <a:r>
              <a:rPr lang="az-Cyrl-AZ" dirty="0" smtClean="0">
                <a:solidFill>
                  <a:schemeClr val="tx1"/>
                </a:solidFill>
              </a:rPr>
              <a:t>.</a:t>
            </a:r>
            <a:endParaRPr lang="az-Cyrl-AZ" dirty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" y="46038"/>
            <a:ext cx="1565276" cy="128589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1171" y="-30662"/>
            <a:ext cx="1439298" cy="143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9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897" y="149287"/>
            <a:ext cx="10515600" cy="47798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000" b="1" dirty="0" smtClean="0"/>
              <a:t>Навчальні теми та модулі</a:t>
            </a:r>
            <a:endParaRPr lang="en-US" sz="30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149416" y="566319"/>
            <a:ext cx="9439084" cy="18085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Модуль 1. Підвищення кваліфікації з раціонального керування, заснованого на положеннях про безпеку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1.1. Загальна характеристика </a:t>
            </a:r>
            <a:r>
              <a:rPr lang="uk-UA" sz="1400" dirty="0" err="1" smtClean="0">
                <a:solidFill>
                  <a:schemeClr val="tx1"/>
                </a:solidFill>
              </a:rPr>
              <a:t>трансмісі</a:t>
            </a:r>
            <a:endParaRPr lang="uk-UA" sz="1400" dirty="0" smtClean="0">
              <a:solidFill>
                <a:schemeClr val="tx1"/>
              </a:solidFill>
            </a:endParaRPr>
          </a:p>
          <a:p>
            <a:r>
              <a:rPr lang="ru-RU" sz="1400" dirty="0">
                <a:solidFill>
                  <a:schemeClr val="tx1"/>
                </a:solidFill>
              </a:rPr>
              <a:t>Тема 1.2. </a:t>
            </a:r>
            <a:r>
              <a:rPr lang="uk-UA" sz="1400" dirty="0" smtClean="0">
                <a:solidFill>
                  <a:schemeClr val="tx1"/>
                </a:solidFill>
              </a:rPr>
              <a:t>Загальна характеристика пристроїв безпеки транспортного засобу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1.3. Оптимізація споживання палива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1.4. Оцінювання ризиків під час дорожнього руху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1.5. Загальні правила завантаження транспортних засобів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Тема 1.6. </a:t>
            </a:r>
            <a:r>
              <a:rPr lang="uk-UA" sz="1400" dirty="0" smtClean="0">
                <a:solidFill>
                  <a:schemeClr val="tx1"/>
                </a:solidFill>
              </a:rPr>
              <a:t>Забезпечення безпеки та комфорту пасажирів</a:t>
            </a:r>
            <a:endParaRPr lang="uk-UA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4483100" y="2374900"/>
            <a:ext cx="7480300" cy="9035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Модуль 2. Застосування положень законодавства</a:t>
            </a:r>
          </a:p>
          <a:p>
            <a:r>
              <a:rPr lang="ru-RU" sz="1400" dirty="0">
                <a:solidFill>
                  <a:schemeClr val="tx1"/>
                </a:solidFill>
              </a:rPr>
              <a:t>Тема 2.1. </a:t>
            </a:r>
            <a:r>
              <a:rPr lang="uk-UA" sz="1400" dirty="0" smtClean="0">
                <a:solidFill>
                  <a:schemeClr val="tx1"/>
                </a:solidFill>
              </a:rPr>
              <a:t>Загальні засади дотримання режиму праці та відпочинку водія</a:t>
            </a:r>
            <a:endParaRPr lang="uk-UA" sz="14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uk-UA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Тема 2.2. Правові основи перевезення вантажів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2.3. Правові основи перевезення пасажирів</a:t>
            </a:r>
            <a:endParaRPr lang="uk-UA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149416" y="3300854"/>
            <a:ext cx="9537700" cy="22236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Модуль 3. Громадське здоров'я, безпека на дорозі та безпека навколишнього природного середовища, обслуговування, матеріально-технічне забезпечення</a:t>
            </a:r>
            <a:endParaRPr lang="uk-UA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1400" dirty="0">
                <a:solidFill>
                  <a:schemeClr val="tx1"/>
                </a:solidFill>
              </a:rPr>
              <a:t>Тема 3.1. Статистика </a:t>
            </a:r>
            <a:r>
              <a:rPr lang="uk-UA" sz="1400" dirty="0" smtClean="0">
                <a:solidFill>
                  <a:schemeClr val="tx1"/>
                </a:solidFill>
              </a:rPr>
              <a:t>аварійності на автомобільних дорогах за участю автомобільного транспорту загального користування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3.2. Запобігання злочинам на транспорті</a:t>
            </a:r>
          </a:p>
          <a:p>
            <a:r>
              <a:rPr lang="az-Cyrl-AZ" sz="1400" dirty="0" smtClean="0">
                <a:solidFill>
                  <a:schemeClr val="tx1"/>
                </a:solidFill>
              </a:rPr>
              <a:t>Тема </a:t>
            </a:r>
            <a:r>
              <a:rPr lang="az-Cyrl-AZ" sz="1400" dirty="0">
                <a:solidFill>
                  <a:schemeClr val="tx1"/>
                </a:solidFill>
              </a:rPr>
              <a:t>3.3. Особиста </a:t>
            </a:r>
            <a:r>
              <a:rPr lang="az-Cyrl-AZ" sz="1400" dirty="0" smtClean="0">
                <a:solidFill>
                  <a:schemeClr val="tx1"/>
                </a:solidFill>
              </a:rPr>
              <a:t>безпека</a:t>
            </a:r>
          </a:p>
          <a:p>
            <a:r>
              <a:rPr lang="ru-RU" sz="1400" dirty="0">
                <a:solidFill>
                  <a:schemeClr val="tx1"/>
                </a:solidFill>
              </a:rPr>
              <a:t>Тема 3.4. </a:t>
            </a:r>
            <a:r>
              <a:rPr lang="uk-UA" sz="1400" dirty="0" smtClean="0">
                <a:solidFill>
                  <a:schemeClr val="tx1"/>
                </a:solidFill>
              </a:rPr>
              <a:t>Здорові люди - здорова країна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3.5. Заходи забезпечення збереження громадського здоров'я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3.6. Роль водія у формуванні уявлення про автомобільного перевізника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3.7. Основні засади функціонування ринку вантажних автотранспортних послуг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3.8. Основні засади функціонування ринку пасажирських автотранспортних послуг</a:t>
            </a:r>
            <a:endParaRPr lang="uk-UA" sz="1400" b="1" dirty="0" smtClean="0">
              <a:solidFill>
                <a:schemeClr val="tx1"/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4483100" y="5524500"/>
            <a:ext cx="7480300" cy="133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Модуль 4. </a:t>
            </a:r>
            <a:r>
              <a:rPr lang="uk-UA" sz="1600" b="1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Домедична</a:t>
            </a:r>
            <a:r>
              <a:rPr lang="uk-UA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допомога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Тема 4.1. </a:t>
            </a:r>
            <a:r>
              <a:rPr lang="uk-UA" sz="1400" dirty="0" smtClean="0">
                <a:solidFill>
                  <a:schemeClr val="tx1"/>
                </a:solidFill>
              </a:rPr>
              <a:t>Невідкладний стан людини: основні аспекти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4.2. Освоєння та закріплення знань, отриманих під час теоретичного курсу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4.3. Розгляд базових понять про будову тіла людини та роботу органів і систем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Тема 4.4. Засвоєння знань і практичних навичок, необхідних для надання вчасної та якісної </a:t>
            </a:r>
            <a:r>
              <a:rPr lang="uk-UA" sz="1400" dirty="0" err="1" smtClean="0">
                <a:solidFill>
                  <a:schemeClr val="tx1"/>
                </a:solidFill>
              </a:rPr>
              <a:t>домедичної</a:t>
            </a:r>
            <a:r>
              <a:rPr lang="uk-UA" sz="1400" dirty="0" smtClean="0">
                <a:solidFill>
                  <a:schemeClr val="tx1"/>
                </a:solidFill>
              </a:rPr>
              <a:t> допомоги особам, що перебувають у невідкладному стан</a:t>
            </a:r>
            <a:r>
              <a:rPr lang="ru-RU" sz="1400" dirty="0" smtClean="0">
                <a:solidFill>
                  <a:schemeClr val="tx1"/>
                </a:solidFill>
              </a:rPr>
              <a:t>і</a:t>
            </a:r>
            <a:endParaRPr lang="uk-UA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250" y="441551"/>
            <a:ext cx="2057400" cy="193334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97" y="2363674"/>
            <a:ext cx="1935163" cy="92595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00" y="3381375"/>
            <a:ext cx="2070100" cy="21431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537" y="5546951"/>
            <a:ext cx="1668463" cy="131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875"/>
          </a:xfrm>
        </p:spPr>
        <p:txBody>
          <a:bodyPr>
            <a:normAutofit/>
          </a:bodyPr>
          <a:lstStyle/>
          <a:p>
            <a:pPr algn="ctr"/>
            <a:r>
              <a:rPr lang="uk-UA" sz="3000" b="1" dirty="0" smtClean="0"/>
              <a:t>Іспити складаються в Навчальних центрах, де проходили навчання</a:t>
            </a:r>
            <a:endParaRPr lang="en-US" sz="3000" b="1" dirty="0"/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079500" y="1727200"/>
            <a:ext cx="5829300" cy="16129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700" dirty="0" smtClean="0">
              <a:solidFill>
                <a:schemeClr val="tx1"/>
              </a:solidFill>
            </a:endParaRPr>
          </a:p>
          <a:p>
            <a:pPr algn="ctr"/>
            <a:r>
              <a:rPr lang="uk-UA" sz="1700" dirty="0" smtClean="0">
                <a:solidFill>
                  <a:schemeClr val="tx1"/>
                </a:solidFill>
              </a:rPr>
              <a:t>В екзаменаційному не менше ніж 60 тестових завдань, </a:t>
            </a:r>
            <a:br>
              <a:rPr lang="uk-UA" sz="1700" dirty="0" smtClean="0">
                <a:solidFill>
                  <a:schemeClr val="tx1"/>
                </a:solidFill>
              </a:rPr>
            </a:br>
            <a:r>
              <a:rPr lang="uk-UA" sz="1700" dirty="0" smtClean="0">
                <a:solidFill>
                  <a:schemeClr val="tx1"/>
                </a:solidFill>
              </a:rPr>
              <a:t>4 з яких є ситуаційними.</a:t>
            </a:r>
          </a:p>
          <a:p>
            <a:pPr algn="ctr"/>
            <a:r>
              <a:rPr lang="uk-UA" sz="1700" dirty="0" smtClean="0">
                <a:solidFill>
                  <a:schemeClr val="tx1"/>
                </a:solidFill>
              </a:rPr>
              <a:t>Тестове завдання складається із питання та не менше</a:t>
            </a:r>
          </a:p>
          <a:p>
            <a:pPr algn="ctr"/>
            <a:r>
              <a:rPr lang="uk-UA" sz="1700" dirty="0" smtClean="0">
                <a:solidFill>
                  <a:schemeClr val="tx1"/>
                </a:solidFill>
              </a:rPr>
              <a:t> 4 варіантів відповідей, одна з яких повинна бути правильною.</a:t>
            </a:r>
            <a:endParaRPr lang="uk-UA" sz="1700" dirty="0">
              <a:solidFill>
                <a:schemeClr val="tx1"/>
              </a:solidFill>
            </a:endParaRPr>
          </a:p>
        </p:txBody>
      </p:sp>
      <p:sp>
        <p:nvSpPr>
          <p:cNvPr id="5" name="Округлений прямокутник 4"/>
          <p:cNvSpPr/>
          <p:nvPr/>
        </p:nvSpPr>
        <p:spPr>
          <a:xfrm>
            <a:off x="2921000" y="3340100"/>
            <a:ext cx="5816600" cy="17907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1700" dirty="0" smtClean="0">
                <a:solidFill>
                  <a:schemeClr val="tx1"/>
                </a:solidFill>
              </a:rPr>
              <a:t>Тривалість </a:t>
            </a:r>
            <a:r>
              <a:rPr lang="az-Cyrl-AZ" sz="1700" dirty="0">
                <a:solidFill>
                  <a:schemeClr val="tx1"/>
                </a:solidFill>
              </a:rPr>
              <a:t>складання тесту не повинна перевищувати </a:t>
            </a:r>
            <a:r>
              <a:rPr lang="az-Cyrl-AZ" sz="1700" dirty="0" smtClean="0">
                <a:solidFill>
                  <a:schemeClr val="tx1"/>
                </a:solidFill>
              </a:rPr>
              <a:t/>
            </a:r>
            <a:br>
              <a:rPr lang="az-Cyrl-AZ" sz="1700" dirty="0" smtClean="0">
                <a:solidFill>
                  <a:schemeClr val="tx1"/>
                </a:solidFill>
              </a:rPr>
            </a:br>
            <a:r>
              <a:rPr lang="az-Cyrl-AZ" sz="1700" dirty="0" smtClean="0">
                <a:solidFill>
                  <a:schemeClr val="tx1"/>
                </a:solidFill>
              </a:rPr>
              <a:t>240 хвилин (4 год).</a:t>
            </a:r>
          </a:p>
          <a:p>
            <a:pPr algn="ctr"/>
            <a:r>
              <a:rPr lang="az-Cyrl-AZ" sz="1700" dirty="0" smtClean="0">
                <a:solidFill>
                  <a:schemeClr val="tx1"/>
                </a:solidFill>
              </a:rPr>
              <a:t> </a:t>
            </a:r>
            <a:r>
              <a:rPr lang="az-Cyrl-AZ" sz="1700" dirty="0">
                <a:solidFill>
                  <a:schemeClr val="tx1"/>
                </a:solidFill>
              </a:rPr>
              <a:t>Відлік часу починається після ознайомлення суб’єкта звернення зі змістом екзаменаційного білета та заповненням усіх необхідних реквізитів екзаменаційного білету.</a:t>
            </a:r>
            <a:endParaRPr lang="uk-UA" sz="1700" dirty="0">
              <a:solidFill>
                <a:schemeClr val="tx1"/>
              </a:solidFill>
            </a:endParaRPr>
          </a:p>
        </p:txBody>
      </p:sp>
      <p:sp>
        <p:nvSpPr>
          <p:cNvPr id="7" name="Округлений прямокутник 6"/>
          <p:cNvSpPr/>
          <p:nvPr/>
        </p:nvSpPr>
        <p:spPr>
          <a:xfrm>
            <a:off x="5384800" y="5130800"/>
            <a:ext cx="5969000" cy="1587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1700" dirty="0" smtClean="0">
                <a:solidFill>
                  <a:schemeClr val="tx1"/>
                </a:solidFill>
              </a:rPr>
              <a:t>    Процес складаєння іспиту фіксується на відео та зберігається в Навчальних центрах.</a:t>
            </a:r>
            <a:r>
              <a:rPr lang="az-Cyrl-AZ" sz="1700" dirty="0" smtClean="0"/>
              <a:t>е</a:t>
            </a:r>
            <a:endParaRPr lang="uk-UA" sz="17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937" y="1044575"/>
            <a:ext cx="2143125" cy="21431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" y="3513137"/>
            <a:ext cx="2143125" cy="21431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043" y="3822699"/>
            <a:ext cx="214312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2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62075"/>
          </a:xfrm>
        </p:spPr>
        <p:txBody>
          <a:bodyPr>
            <a:normAutofit/>
          </a:bodyPr>
          <a:lstStyle/>
          <a:p>
            <a:pPr algn="ctr"/>
            <a:r>
              <a:rPr lang="az-Cyrl-AZ" sz="2500" b="1" dirty="0"/>
              <a:t>Суб’єкту звернення, який успішно склав іспит, видаються свідоцтво про підтвердження професійної </a:t>
            </a:r>
            <a:r>
              <a:rPr lang="az-Cyrl-AZ" sz="2500" b="1" dirty="0" smtClean="0"/>
              <a:t>компетентності та </a:t>
            </a:r>
            <a:r>
              <a:rPr lang="az-Cyrl-AZ" sz="2500" b="1" dirty="0"/>
              <a:t>кваліфікаційна картка </a:t>
            </a:r>
            <a:r>
              <a:rPr lang="az-Cyrl-AZ" sz="2500" b="1" dirty="0" smtClean="0"/>
              <a:t>водія</a:t>
            </a:r>
            <a:r>
              <a:rPr lang="az-Cyrl-AZ" sz="2500" b="1" dirty="0"/>
              <a:t> </a:t>
            </a:r>
            <a:r>
              <a:rPr lang="az-Cyrl-AZ" sz="2500" b="1" dirty="0" smtClean="0"/>
              <a:t>строком на п’ять років та вносяться до електронного Реєстру</a:t>
            </a:r>
            <a:endParaRPr lang="en-US" sz="2500" b="1" dirty="0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25" y="1727200"/>
            <a:ext cx="4727575" cy="5130800"/>
          </a:xfrm>
          <a:prstGeom prst="rect">
            <a:avLst/>
          </a:prstGeom>
        </p:spPr>
      </p:pic>
      <p:pic>
        <p:nvPicPr>
          <p:cNvPr id="24" name="Рисунок 2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440" y="2057400"/>
            <a:ext cx="2956560" cy="159258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7330440" y="4381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Об'є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00673"/>
              </p:ext>
            </p:extLst>
          </p:nvPr>
        </p:nvGraphicFramePr>
        <p:xfrm>
          <a:off x="7330440" y="4152900"/>
          <a:ext cx="2956560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Точковий рисунок" r:id="rId5" imgW="5380952" imgH="3219899" progId="Paint.Picture">
                  <p:embed/>
                </p:oleObj>
              </mc:Choice>
              <mc:Fallback>
                <p:oleObj name="Точковий рисунок" r:id="rId5" imgW="5380952" imgH="3219899" progId="Paint.Picture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0440" y="4152900"/>
                        <a:ext cx="2956560" cy="172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977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0" y="365125"/>
            <a:ext cx="9588500" cy="1349375"/>
          </a:xfrm>
        </p:spPr>
        <p:txBody>
          <a:bodyPr>
            <a:normAutofit/>
          </a:bodyPr>
          <a:lstStyle/>
          <a:p>
            <a:pPr algn="ctr"/>
            <a:r>
              <a:rPr lang="uk-UA" sz="3000" b="1" dirty="0" smtClean="0"/>
              <a:t>На сьогодні в Україні призначено </a:t>
            </a:r>
            <a:br>
              <a:rPr lang="uk-UA" sz="3000" b="1" dirty="0" smtClean="0"/>
            </a:br>
            <a:r>
              <a:rPr lang="uk-UA" sz="3000" b="1" dirty="0" smtClean="0"/>
              <a:t>10 </a:t>
            </a:r>
            <a:r>
              <a:rPr lang="uk-UA" sz="3000" b="1" dirty="0" smtClean="0"/>
              <a:t>Навчальних центрів</a:t>
            </a:r>
            <a:endParaRPr lang="en-US" sz="30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952500" y="1404017"/>
            <a:ext cx="73660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ДП «Державний автотранспортний науково-дослідний і проектний інститут»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952500" y="2115579"/>
            <a:ext cx="631967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 «Навчально-консультаційний центр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АсМАП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України»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953847" y="2516796"/>
            <a:ext cx="6096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 «Транспортний  навчальний центр підвищення кваліфікації та професійної компетентності»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931019" y="3201320"/>
            <a:ext cx="2386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ТОВ «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Роад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 Сервіс»</a:t>
            </a:r>
            <a:endParaRPr lang="en-US" dirty="0"/>
          </a:p>
        </p:txBody>
      </p:sp>
      <p:sp>
        <p:nvSpPr>
          <p:cNvPr id="8" name="Прямокутник 7"/>
          <p:cNvSpPr/>
          <p:nvPr/>
        </p:nvSpPr>
        <p:spPr>
          <a:xfrm>
            <a:off x="931019" y="3673355"/>
            <a:ext cx="557678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 «Вінницький обласний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автоучбовий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комбінат»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952500" y="4188991"/>
            <a:ext cx="3055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ТОВ «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Бест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 Драйвер Київ»</a:t>
            </a:r>
            <a:endParaRPr lang="en-US" dirty="0"/>
          </a:p>
        </p:txBody>
      </p:sp>
      <p:sp>
        <p:nvSpPr>
          <p:cNvPr id="10" name="Прямокутник 9"/>
          <p:cNvSpPr/>
          <p:nvPr/>
        </p:nvSpPr>
        <p:spPr>
          <a:xfrm>
            <a:off x="931019" y="4623682"/>
            <a:ext cx="3905428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 «Український центр безпеки»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952500" y="5058373"/>
            <a:ext cx="2896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ПП «КАМІОН СЕРВІС»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0" y="2438400"/>
            <a:ext cx="3124200" cy="3041700"/>
          </a:xfrm>
          <a:prstGeom prst="rect">
            <a:avLst/>
          </a:prstGeom>
        </p:spPr>
      </p:pic>
      <p:sp>
        <p:nvSpPr>
          <p:cNvPr id="13" name="Прямокутник 12"/>
          <p:cNvSpPr/>
          <p:nvPr/>
        </p:nvSpPr>
        <p:spPr>
          <a:xfrm>
            <a:off x="952500" y="5427705"/>
            <a:ext cx="3280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ТОВ «Транспортна безпека»</a:t>
            </a:r>
            <a:endParaRPr lang="en-US" dirty="0"/>
          </a:p>
        </p:txBody>
      </p:sp>
      <p:sp>
        <p:nvSpPr>
          <p:cNvPr id="14" name="Прямокутник 13"/>
          <p:cNvSpPr/>
          <p:nvPr/>
        </p:nvSpPr>
        <p:spPr>
          <a:xfrm>
            <a:off x="952500" y="5880680"/>
            <a:ext cx="3528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ТОВ «АВТО ДРАЙВ ІНВЕСТ»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453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uk-UA" sz="3000" b="1" dirty="0" smtClean="0"/>
              <a:t>Особливості та застереження</a:t>
            </a:r>
            <a:endParaRPr lang="en-US" sz="3000" b="1" dirty="0"/>
          </a:p>
        </p:txBody>
      </p:sp>
      <p:sp>
        <p:nvSpPr>
          <p:cNvPr id="5" name="Прямокутник 4"/>
          <p:cNvSpPr/>
          <p:nvPr/>
        </p:nvSpPr>
        <p:spPr>
          <a:xfrm>
            <a:off x="339916" y="1142999"/>
            <a:ext cx="5756084" cy="16509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сертифікати професійної компетентності водіїв транспортних засобів, видані до набрання чинності Порядку 789 (</a:t>
            </a:r>
            <a:r>
              <a:rPr lang="en-US" dirty="0">
                <a:solidFill>
                  <a:schemeClr val="tx1"/>
                </a:solidFill>
              </a:rPr>
              <a:t>02.03.2021</a:t>
            </a:r>
            <a:r>
              <a:rPr lang="uk-UA" dirty="0" smtClean="0">
                <a:solidFill>
                  <a:schemeClr val="tx1"/>
                </a:solidFill>
              </a:rPr>
              <a:t>), </a:t>
            </a:r>
            <a:r>
              <a:rPr lang="uk-UA" b="1" dirty="0" smtClean="0">
                <a:solidFill>
                  <a:schemeClr val="tx1"/>
                </a:solidFill>
              </a:rPr>
              <a:t>є чинними протягом установленого в них строку дії, але не більше ніж протягом 5 років з дати їх видання</a:t>
            </a:r>
            <a:endParaRPr lang="uk-UA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6096000" y="2793999"/>
            <a:ext cx="5511800" cy="18288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az-Cyrl-AZ" dirty="0" smtClean="0">
                <a:solidFill>
                  <a:schemeClr val="tx1"/>
                </a:solidFill>
              </a:rPr>
              <a:t>сертифікати </a:t>
            </a:r>
            <a:r>
              <a:rPr lang="uk-UA" dirty="0">
                <a:solidFill>
                  <a:schemeClr val="tx1"/>
                </a:solidFill>
              </a:rPr>
              <a:t>професійної компетентності водіїв транспортних засобів</a:t>
            </a:r>
            <a:r>
              <a:rPr lang="az-Cyrl-AZ" dirty="0" smtClean="0">
                <a:solidFill>
                  <a:schemeClr val="tx1"/>
                </a:solidFill>
              </a:rPr>
              <a:t>, видані Навчальними центрами  </a:t>
            </a:r>
            <a:r>
              <a:rPr lang="en-US" dirty="0" smtClean="0">
                <a:solidFill>
                  <a:schemeClr val="tx1"/>
                </a:solidFill>
              </a:rPr>
              <a:t>IRU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повинні мати підпис </a:t>
            </a:r>
            <a:r>
              <a:rPr lang="uk-UA" dirty="0" smtClean="0">
                <a:solidFill>
                  <a:schemeClr val="tx1"/>
                </a:solidFill>
              </a:rPr>
              <a:t>визначеної Мінінфраструктури особи, відповідальної за підписання СППК</a:t>
            </a:r>
            <a:endParaRPr lang="az-Cyrl-AZ" dirty="0">
              <a:solidFill>
                <a:schemeClr val="tx1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339916" y="4610097"/>
            <a:ext cx="5756084" cy="17907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ln w="0"/>
                <a:solidFill>
                  <a:schemeClr val="tx1"/>
                </a:solidFill>
              </a:rPr>
              <a:t>СППК та кваліфікаційні картки водія, видані Навчальними центрами, визначеними Україною, в рамках Порядку 789, </a:t>
            </a:r>
            <a:r>
              <a:rPr lang="uk-UA" b="1" dirty="0" smtClean="0">
                <a:ln w="0"/>
                <a:solidFill>
                  <a:schemeClr val="tx1"/>
                </a:solidFill>
              </a:rPr>
              <a:t>визнаються в ЄС </a:t>
            </a:r>
            <a:r>
              <a:rPr lang="uk-UA" dirty="0">
                <a:ln w="0"/>
                <a:solidFill>
                  <a:schemeClr val="tx1"/>
                </a:solidFill>
              </a:rPr>
              <a:t>на період </a:t>
            </a:r>
            <a:r>
              <a:rPr lang="uk-UA" dirty="0" smtClean="0">
                <a:ln w="0"/>
                <a:solidFill>
                  <a:schemeClr val="tx1"/>
                </a:solidFill>
              </a:rPr>
              <a:t>дії «</a:t>
            </a:r>
            <a:r>
              <a:rPr lang="uk-UA" dirty="0" err="1" smtClean="0">
                <a:ln w="0"/>
                <a:solidFill>
                  <a:schemeClr val="tx1"/>
                </a:solidFill>
              </a:rPr>
              <a:t>безвізу</a:t>
            </a:r>
            <a:r>
              <a:rPr lang="uk-UA" dirty="0" smtClean="0">
                <a:ln w="0"/>
                <a:solidFill>
                  <a:schemeClr val="tx1"/>
                </a:solidFill>
              </a:rPr>
              <a:t>» (але не довше 06.03.2025) </a:t>
            </a:r>
            <a:r>
              <a:rPr lang="uk-UA" dirty="0">
                <a:ln w="0"/>
                <a:solidFill>
                  <a:schemeClr val="tx1"/>
                </a:solidFill>
              </a:rPr>
              <a:t>(</a:t>
            </a:r>
            <a:r>
              <a:rPr lang="uk-UA" dirty="0" smtClean="0">
                <a:ln w="0"/>
                <a:solidFill>
                  <a:schemeClr val="tx1"/>
                </a:solidFill>
              </a:rPr>
              <a:t>Регламент </a:t>
            </a:r>
            <a:r>
              <a:rPr lang="uk-UA" dirty="0">
                <a:ln w="0"/>
                <a:solidFill>
                  <a:schemeClr val="tx1"/>
                </a:solidFill>
              </a:rPr>
              <a:t>(ЄС) 2022/1280)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100" y="484184"/>
            <a:ext cx="2143125" cy="21431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195" y="2959098"/>
            <a:ext cx="2143125" cy="149860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762" y="5035547"/>
            <a:ext cx="2624138" cy="169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54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896</Words>
  <Application>Microsoft Office PowerPoint</Application>
  <PresentationFormat>Широкий екран</PresentationFormat>
  <Paragraphs>90</Paragraphs>
  <Slides>8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Точковий рисунок</vt:lpstr>
      <vt:lpstr>Підтвердження професійної компетентності водіїв транспортних засобів для надання послуг з перевезення пасажирів і вантажів в Україні започатковано в 2021 році </vt:lpstr>
      <vt:lpstr> </vt:lpstr>
      <vt:lpstr>Навчання здійснюється за програмами  початкових, початково-скорочених та періодичних навчальних курсів</vt:lpstr>
      <vt:lpstr>Навчальні теми та модулі</vt:lpstr>
      <vt:lpstr>Іспити складаються в Навчальних центрах, де проходили навчання</vt:lpstr>
      <vt:lpstr>Суб’єкту звернення, який успішно склав іспит, видаються свідоцтво про підтвердження професійної компетентності та кваліфікаційна картка водія строком на п’ять років та вносяться до електронного Реєстру</vt:lpstr>
      <vt:lpstr>На сьогодні в Україні призначено  10 Навчальних центрів</vt:lpstr>
      <vt:lpstr>Особливості та застереження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Підтвердження професійної компетентності водіїв транспортних засобів для надання послуг з перевезення пасажирів і вантажів в Україні започатковано в 2021 році</dc:title>
  <dc:creator>Сулицька Ірина Анатоліївна</dc:creator>
  <cp:lastModifiedBy>Сулицька Ірина Анатоліївна</cp:lastModifiedBy>
  <cp:revision>26</cp:revision>
  <dcterms:created xsi:type="dcterms:W3CDTF">2023-12-08T07:57:16Z</dcterms:created>
  <dcterms:modified xsi:type="dcterms:W3CDTF">2023-12-28T10:57:53Z</dcterms:modified>
</cp:coreProperties>
</file>